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96" r:id="rId5"/>
    <p:sldId id="297" r:id="rId6"/>
    <p:sldId id="276" r:id="rId7"/>
    <p:sldId id="271" r:id="rId8"/>
    <p:sldId id="282" r:id="rId9"/>
    <p:sldId id="273" r:id="rId10"/>
    <p:sldId id="283" r:id="rId11"/>
    <p:sldId id="263" r:id="rId12"/>
    <p:sldId id="279" r:id="rId13"/>
    <p:sldId id="284" r:id="rId14"/>
    <p:sldId id="298" r:id="rId15"/>
    <p:sldId id="292" r:id="rId16"/>
    <p:sldId id="278" r:id="rId17"/>
    <p:sldId id="294" r:id="rId18"/>
    <p:sldId id="274" r:id="rId19"/>
    <p:sldId id="293" r:id="rId20"/>
    <p:sldId id="280" r:id="rId21"/>
    <p:sldId id="295" r:id="rId22"/>
    <p:sldId id="265" r:id="rId23"/>
    <p:sldId id="266" r:id="rId24"/>
    <p:sldId id="267" r:id="rId25"/>
    <p:sldId id="268" r:id="rId26"/>
    <p:sldId id="288" r:id="rId27"/>
    <p:sldId id="286" r:id="rId28"/>
    <p:sldId id="285" r:id="rId29"/>
    <p:sldId id="289" r:id="rId30"/>
    <p:sldId id="290" r:id="rId31"/>
    <p:sldId id="291" r:id="rId32"/>
    <p:sldId id="269" r:id="rId3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9955317714436"/>
          <c:y val="0.10267876218881662"/>
          <c:w val="0.67390340565594142"/>
          <c:h val="0.74341989066741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8419301951243E-2"/>
                  <c:y val="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924862</c:v>
                </c:pt>
                <c:pt idx="1">
                  <c:v>989762</c:v>
                </c:pt>
                <c:pt idx="2">
                  <c:v>1378698</c:v>
                </c:pt>
                <c:pt idx="3">
                  <c:v>1898697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</c:v>
                </c:pt>
              </c:strCache>
            </c:strRef>
          </c:tx>
          <c:spPr>
            <a:solidFill>
              <a:srgbClr val="FF4B4F"/>
            </a:solidFill>
          </c:spPr>
          <c:invertIfNegative val="0"/>
          <c:dLbls>
            <c:dLbl>
              <c:idx val="0"/>
              <c:layout>
                <c:manualLayout>
                  <c:x val="1.2638419301951243E-2"/>
                  <c:y val="-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98024127439053E-2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57628952926863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293084446036686E-2"/>
                  <c:y val="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941083</c:v>
                </c:pt>
                <c:pt idx="1">
                  <c:v>244066</c:v>
                </c:pt>
                <c:pt idx="2">
                  <c:v>1231491</c:v>
                </c:pt>
                <c:pt idx="3">
                  <c:v>1808544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41272"/>
        <c:axId val="176940488"/>
      </c:barChart>
      <c:catAx>
        <c:axId val="17694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6940488"/>
        <c:crosses val="autoZero"/>
        <c:auto val="1"/>
        <c:lblAlgn val="ctr"/>
        <c:lblOffset val="100"/>
        <c:noMultiLvlLbl val="0"/>
      </c:catAx>
      <c:valAx>
        <c:axId val="17694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6941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</a:t>
            </a:r>
            <a:r>
              <a:rPr lang="ru-RU" sz="160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ДОГВН, % 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23403315937479"/>
          <c:y val="4.0193783643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11300187425063"/>
          <c:y val="0.12333180635941518"/>
          <c:w val="0.85030167588216699"/>
          <c:h val="0.47025411025184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Направлены на 2-й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715308688644984E-3"/>
                  <c:y val="8.165435956126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05102896214995E-3"/>
                  <c:y val="7.412622430035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05102896214995E-3"/>
                  <c:y val="9.713091460047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40.200000000000003</c:v>
                </c:pt>
                <c:pt idx="2">
                  <c:v>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завершили 2-й этап </c:v>
                </c:pt>
              </c:strCache>
            </c:strRef>
          </c:tx>
          <c:spPr>
            <a:solidFill>
              <a:srgbClr val="FF4B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05102896214995E-3"/>
                  <c:y val="0.107355221400520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05102896214995E-3"/>
                  <c:y val="7.4406306453011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905102896214995E-3"/>
                  <c:y val="8.70466447411474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44.5</c:v>
                </c:pt>
                <c:pt idx="1">
                  <c:v>33.799999999999997</c:v>
                </c:pt>
                <c:pt idx="2">
                  <c:v>36.700000000000003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940096"/>
        <c:axId val="1770625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 направления на 2-й этап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40.200000000000003</c:v>
                </c:pt>
                <c:pt idx="2">
                  <c:v>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динамика завершения 2-го этапа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2021 г.</c:v>
                </c:pt>
                <c:pt idx="2">
                  <c:v>2022г.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48.9</c:v>
                </c:pt>
                <c:pt idx="1">
                  <c:v>44.1</c:v>
                </c:pt>
                <c:pt idx="2">
                  <c:v>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40096"/>
        <c:axId val="177062504"/>
      </c:lineChart>
      <c:catAx>
        <c:axId val="1769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62504"/>
        <c:crosses val="autoZero"/>
        <c:auto val="1"/>
        <c:lblAlgn val="ctr"/>
        <c:lblOffset val="100"/>
        <c:noMultiLvlLbl val="0"/>
      </c:catAx>
      <c:valAx>
        <c:axId val="17706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9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33737277054686E-2"/>
          <c:y val="0.69652526530868553"/>
          <c:w val="0.6295037730850418"/>
          <c:h val="0.2475101701028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1400" b="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здоровья, %</a:t>
            </a:r>
            <a:endParaRPr lang="ru-RU" sz="1400" b="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546866909965977"/>
          <c:y val="2.86227062241311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11901690384043"/>
          <c:y val="0.1879096767025886"/>
          <c:w val="0.87467228183512169"/>
          <c:h val="0.5270173353754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1494516482295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918254214293099E-3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459127107146549E-3"/>
                  <c:y val="1.25978065929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гр. зд.</c:v>
                </c:pt>
                <c:pt idx="1">
                  <c:v>II гр. зд.</c:v>
                </c:pt>
                <c:pt idx="2">
                  <c:v>III гр. зд.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22.9</c:v>
                </c:pt>
                <c:pt idx="2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4B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18254214292613E-3"/>
                  <c:y val="6.9287936261050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377381321438668E-3"/>
                  <c:y val="7.243738790927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гр. зд.</c:v>
                </c:pt>
                <c:pt idx="1">
                  <c:v>II гр. зд.</c:v>
                </c:pt>
                <c:pt idx="2">
                  <c:v>III гр. зд.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27.3</c:v>
                </c:pt>
                <c:pt idx="1">
                  <c:v>22.9</c:v>
                </c:pt>
                <c:pt idx="2">
                  <c:v>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10"/>
        <c:axId val="177059760"/>
        <c:axId val="177061720"/>
      </c:barChart>
      <c:catAx>
        <c:axId val="1770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61720"/>
        <c:crosses val="autoZero"/>
        <c:auto val="1"/>
        <c:lblAlgn val="ctr"/>
        <c:lblOffset val="100"/>
        <c:noMultiLvlLbl val="0"/>
      </c:catAx>
      <c:valAx>
        <c:axId val="1770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5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644261748694584E-2"/>
          <c:y val="0.91174237141499648"/>
          <c:w val="0.48840092191014411"/>
          <c:h val="7.218524182892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41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Табакокурение</c:v>
                </c:pt>
                <c:pt idx="1">
                  <c:v>Низкая ФА</c:v>
                </c:pt>
                <c:pt idx="2">
                  <c:v>Нерациональное питание</c:v>
                </c:pt>
                <c:pt idx="3">
                  <c:v>Потребление алкоголя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34.700000000000003</c:v>
                </c:pt>
                <c:pt idx="1">
                  <c:v>38.5</c:v>
                </c:pt>
                <c:pt idx="2">
                  <c:v>36.799999999999997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4B4F"/>
            </a:solidFill>
          </c:spPr>
          <c:invertIfNegative val="0"/>
          <c:dLbls>
            <c:dLbl>
              <c:idx val="0"/>
              <c:layout>
                <c:manualLayout>
                  <c:x val="6.2500000000000003E-3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00000000000077E-2"/>
                  <c:y val="-3.8341150500185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Табакокурение</c:v>
                </c:pt>
                <c:pt idx="1">
                  <c:v>Низкая ФА</c:v>
                </c:pt>
                <c:pt idx="2">
                  <c:v>Нерациональное питание</c:v>
                </c:pt>
                <c:pt idx="3">
                  <c:v>Потребление алкоголя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31</c:v>
                </c:pt>
                <c:pt idx="1">
                  <c:v>34.9</c:v>
                </c:pt>
                <c:pt idx="2">
                  <c:v>35.1</c:v>
                </c:pt>
                <c:pt idx="3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16666666666666E-2"/>
                  <c:y val="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16666666666666E-2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Табакокурение</c:v>
                </c:pt>
                <c:pt idx="1">
                  <c:v>Низкая ФА</c:v>
                </c:pt>
                <c:pt idx="2">
                  <c:v>Нерациональное питание</c:v>
                </c:pt>
                <c:pt idx="3">
                  <c:v>Потребление алкоголя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21.3</c:v>
                </c:pt>
                <c:pt idx="1">
                  <c:v>25.1</c:v>
                </c:pt>
                <c:pt idx="2">
                  <c:v>25.2</c:v>
                </c:pt>
                <c:pt idx="3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613363714304281E-2"/>
                  <c:y val="-4.101611448857104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Табакокурение</c:v>
                </c:pt>
                <c:pt idx="1">
                  <c:v>Низкая ФА</c:v>
                </c:pt>
                <c:pt idx="2">
                  <c:v>Нерациональное питание</c:v>
                </c:pt>
                <c:pt idx="3">
                  <c:v>Потребление алкоголя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26</c:v>
                </c:pt>
                <c:pt idx="1">
                  <c:v>29.3</c:v>
                </c:pt>
                <c:pt idx="2">
                  <c:v>29.4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62112"/>
        <c:axId val="177063680"/>
      </c:barChart>
      <c:catAx>
        <c:axId val="17706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7063680"/>
        <c:crosses val="autoZero"/>
        <c:auto val="1"/>
        <c:lblAlgn val="ctr"/>
        <c:lblOffset val="100"/>
        <c:noMultiLvlLbl val="0"/>
      </c:catAx>
      <c:valAx>
        <c:axId val="177063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7062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/>
              <a:t>Выполнение</a:t>
            </a:r>
            <a:r>
              <a:rPr lang="ru-RU" sz="1400" i="1" baseline="0" dirty="0" smtClean="0"/>
              <a:t> плана по данным ТФОМ С и ф. №131/о, %</a:t>
            </a:r>
            <a:endParaRPr lang="ru-RU" sz="1400" i="1" dirty="0"/>
          </a:p>
        </c:rich>
      </c:tx>
      <c:layout>
        <c:manualLayout>
          <c:xMode val="edge"/>
          <c:yMode val="edge"/>
          <c:x val="2.4494681259444543E-2"/>
          <c:y val="2.2515228804364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744485481739611E-2"/>
          <c:y val="0.23661821263358446"/>
          <c:w val="0.92033879704423072"/>
          <c:h val="0.6105911399915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ТФОМС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7355867414912347E-3"/>
                  <c:y val="3.7525381340606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Кореновская ЦРБ</c:v>
                </c:pt>
                <c:pt idx="1">
                  <c:v>ГП №8 г.Краснодара</c:v>
                </c:pt>
                <c:pt idx="2">
                  <c:v>ГП №13 г. Краснодара</c:v>
                </c:pt>
                <c:pt idx="3">
                  <c:v>Славянская ЦРБ</c:v>
                </c:pt>
                <c:pt idx="4">
                  <c:v>ГП №1 г.Сочи</c:v>
                </c:pt>
                <c:pt idx="5">
                  <c:v>ГП №2 г.Сочи</c:v>
                </c:pt>
                <c:pt idx="6">
                  <c:v>Староминская ЦРБ</c:v>
                </c:pt>
                <c:pt idx="7">
                  <c:v>Темрюкская ЦРБ</c:v>
                </c:pt>
                <c:pt idx="8">
                  <c:v>Туапсинская ЦРБ №4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52.8</c:v>
                </c:pt>
                <c:pt idx="1">
                  <c:v>74.2</c:v>
                </c:pt>
                <c:pt idx="2">
                  <c:v>64</c:v>
                </c:pt>
                <c:pt idx="3">
                  <c:v>63.5</c:v>
                </c:pt>
                <c:pt idx="4">
                  <c:v>47</c:v>
                </c:pt>
                <c:pt idx="5">
                  <c:v>60.3</c:v>
                </c:pt>
                <c:pt idx="6">
                  <c:v>99</c:v>
                </c:pt>
                <c:pt idx="7">
                  <c:v>32.299999999999997</c:v>
                </c:pt>
                <c:pt idx="8">
                  <c:v>81.5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ф.№131/о</c:v>
                </c:pt>
              </c:strCache>
            </c:strRef>
          </c:tx>
          <c:spPr>
            <a:solidFill>
              <a:srgbClr val="FF4B4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3016900561184263E-3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Кореновская ЦРБ</c:v>
                </c:pt>
                <c:pt idx="1">
                  <c:v>ГП №8 г.Краснодара</c:v>
                </c:pt>
                <c:pt idx="2">
                  <c:v>ГП №13 г. Краснодара</c:v>
                </c:pt>
                <c:pt idx="3">
                  <c:v>Славянская ЦРБ</c:v>
                </c:pt>
                <c:pt idx="4">
                  <c:v>ГП №1 г.Сочи</c:v>
                </c:pt>
                <c:pt idx="5">
                  <c:v>ГП №2 г.Сочи</c:v>
                </c:pt>
                <c:pt idx="6">
                  <c:v>Староминская ЦРБ</c:v>
                </c:pt>
                <c:pt idx="7">
                  <c:v>Темрюкская ЦРБ</c:v>
                </c:pt>
                <c:pt idx="8">
                  <c:v>Туапсинская ЦРБ №4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68</c:v>
                </c:pt>
                <c:pt idx="1">
                  <c:v>70.599999999999994</c:v>
                </c:pt>
                <c:pt idx="2">
                  <c:v>74.2</c:v>
                </c:pt>
                <c:pt idx="3">
                  <c:v>72.400000000000006</c:v>
                </c:pt>
                <c:pt idx="4">
                  <c:v>71.3</c:v>
                </c:pt>
                <c:pt idx="5">
                  <c:v>77.5</c:v>
                </c:pt>
                <c:pt idx="6">
                  <c:v>69.8</c:v>
                </c:pt>
                <c:pt idx="7">
                  <c:v>70.900000000000006</c:v>
                </c:pt>
                <c:pt idx="8">
                  <c:v>71.900000000000006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70400"/>
        <c:axId val="114670792"/>
      </c:barChart>
      <c:catAx>
        <c:axId val="1146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70792"/>
        <c:crosses val="autoZero"/>
        <c:auto val="0"/>
        <c:lblAlgn val="ctr"/>
        <c:lblOffset val="100"/>
        <c:noMultiLvlLbl val="0"/>
      </c:catAx>
      <c:valAx>
        <c:axId val="11467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24355017464179"/>
          <c:y val="0.12494651894470354"/>
          <c:w val="0.42402086308386699"/>
          <c:h val="6.8172389829026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AF66B-D1F2-4FB9-A2A0-EFA171F82EF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5586-E9CB-4A7B-9369-CC3A11DFD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5586-E9CB-4A7B-9369-CC3A11DFDE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</p:spPr>
        <p:txBody>
          <a:bodyPr lIns="0" tIns="0" rIns="0" bIns="0">
            <a:normAutofit fontScale="73000"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7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2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Полилиния 11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ый треугольник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ый треугольник 9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100000">
                <a:srgbClr val="4BBADE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4800" b="1" strike="noStrike" spc="-1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6" name="Группа 1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Полилиния 6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Полилиния 7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Полилиния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>
                <a:alphaModFix amt="50000"/>
              </a:blip>
              <a:srcRect/>
              <a:tile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Прямая соединительная линия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065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1" name="PlaceHolder 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fld id="{36B5FE90-2A3F-4AF7-ADC8-54E4448481B7}" type="datetime">
              <a:rPr lang="ru-RU" sz="1000" b="0" strike="noStrike" spc="-1">
                <a:solidFill>
                  <a:srgbClr val="FFFFFF"/>
                </a:solidFill>
                <a:latin typeface="Lucida Sans Unicode"/>
              </a:rPr>
              <a:t>30.05.2023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6338C4-52CF-4FD5-A02E-01E218B8D36E}" type="slidenum">
              <a:rPr lang="ru-RU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latin typeface="Lucida Sans Unicod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Lucida Sans Unicod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Lucida Sans Unicod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Lucida Sans Unicod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Lucida Sans Unicod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 12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Полилиния 1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Прямоугольный треугольник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latin typeface="Lucida Sans Unicode"/>
              </a:rPr>
              <a:t>Образец текста</a:t>
            </a:r>
          </a:p>
          <a:p>
            <a:pPr marL="621720" lvl="1" indent="-22824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ru-RU" sz="2300" b="0" strike="noStrike" spc="-1">
                <a:solidFill>
                  <a:srgbClr val="000000"/>
                </a:solidFill>
                <a:latin typeface="Lucida Sans Unicode"/>
              </a:rPr>
              <a:t>Второй уровень</a:t>
            </a:r>
          </a:p>
          <a:p>
            <a:pPr marL="859680" lvl="2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ru-RU" sz="2100" b="0" strike="noStrike" spc="-1">
                <a:solidFill>
                  <a:srgbClr val="000000"/>
                </a:solidFill>
                <a:latin typeface="Lucida Sans Unicode"/>
              </a:rPr>
              <a:t>Третий уровень</a:t>
            </a:r>
          </a:p>
          <a:p>
            <a:pPr marL="1143000" lvl="3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ru-RU" sz="1900" b="0" strike="noStrike" spc="-1">
                <a:solidFill>
                  <a:srgbClr val="000000"/>
                </a:solidFill>
                <a:latin typeface="Lucida Sans Unicode"/>
              </a:rPr>
              <a:t>Четвертый уровень</a:t>
            </a:r>
          </a:p>
          <a:p>
            <a:pPr marL="1371600" lvl="4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</a:rPr>
              <a:t>Пятый уровень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fld id="{2861C525-6C5A-49F4-BEA8-BDA10F38E0FA}" type="datetime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t>30.05.2023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C5B8573-95AA-4DDC-93F1-7E51E26919D5}" type="slidenum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lang="ru-RU" sz="41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1"/>
          <p:cNvSpPr txBox="1"/>
          <p:nvPr/>
        </p:nvSpPr>
        <p:spPr>
          <a:xfrm>
            <a:off x="685800" y="476640"/>
            <a:ext cx="7772040" cy="403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464646"/>
                </a:solidFill>
                <a:latin typeface="Times New Roman"/>
              </a:rPr>
              <a:t>О </a:t>
            </a:r>
            <a:r>
              <a:rPr lang="ru-RU" sz="2800" b="1" strike="noStrike" spc="-1" dirty="0">
                <a:solidFill>
                  <a:srgbClr val="464646"/>
                </a:solidFill>
                <a:latin typeface="Lucida Sans Unicode"/>
              </a:rPr>
              <a:t> </a:t>
            </a:r>
            <a:r>
              <a:rPr lang="ru-RU" sz="2800" b="1" strike="noStrike" spc="-1" dirty="0">
                <a:solidFill>
                  <a:srgbClr val="464646"/>
                </a:solidFill>
                <a:latin typeface="Times New Roman"/>
              </a:rPr>
              <a:t>проведении диспансеризации определенных групп взрослого населения в Краснодарском крае в </a:t>
            </a:r>
            <a:r>
              <a:rPr lang="ru-RU" sz="2800" b="1" strike="noStrike" spc="-1" dirty="0" smtClean="0">
                <a:solidFill>
                  <a:srgbClr val="464646"/>
                </a:solidFill>
                <a:latin typeface="Times New Roman"/>
              </a:rPr>
              <a:t>2019-202</a:t>
            </a:r>
            <a:r>
              <a:rPr lang="en-US" sz="2800" b="1" strike="noStrike" spc="-1" dirty="0" smtClean="0">
                <a:solidFill>
                  <a:srgbClr val="464646"/>
                </a:solidFill>
                <a:latin typeface="Times New Roman"/>
              </a:rPr>
              <a:t>2</a:t>
            </a:r>
            <a:r>
              <a:rPr lang="ru-RU" sz="2800" b="1" strike="noStrike" spc="-1" dirty="0" smtClean="0">
                <a:solidFill>
                  <a:srgbClr val="464646"/>
                </a:solidFill>
                <a:latin typeface="Times New Roman"/>
              </a:rPr>
              <a:t> </a:t>
            </a:r>
            <a:r>
              <a:rPr lang="ru-RU" sz="2800" b="1" strike="noStrike" spc="-1" dirty="0">
                <a:solidFill>
                  <a:srgbClr val="464646"/>
                </a:solidFill>
                <a:latin typeface="Times New Roman"/>
              </a:rPr>
              <a:t>годах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Юшкова Н.Г.,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заведующий отделом организации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медицинской профилактики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ГБУЗ </a:t>
            </a:r>
            <a:r>
              <a:rPr lang="ru-RU" sz="2000" b="1" strike="noStrike" spc="-1" dirty="0" err="1">
                <a:solidFill>
                  <a:srgbClr val="464646"/>
                </a:solidFill>
                <a:latin typeface="Times New Roman"/>
              </a:rPr>
              <a:t>ЦОЗиМП</a:t>
            </a:r>
            <a:r>
              <a:rPr dirty="0"/>
              <a:t/>
            </a:r>
            <a:br>
              <a:rPr dirty="0"/>
            </a:b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323640" y="404640"/>
            <a:ext cx="1085400" cy="1085400"/>
          </a:xfrm>
          <a:prstGeom prst="rect">
            <a:avLst/>
          </a:prstGeom>
          <a:ln w="0">
            <a:noFill/>
          </a:ln>
        </p:spPr>
      </p:pic>
      <p:sp>
        <p:nvSpPr>
          <p:cNvPr id="98" name="TextBox 2"/>
          <p:cNvSpPr/>
          <p:nvPr/>
        </p:nvSpPr>
        <p:spPr>
          <a:xfrm>
            <a:off x="4068000" y="6140520"/>
            <a:ext cx="1079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2022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Объект 1"/>
          <p:cNvSpPr txBox="1"/>
          <p:nvPr/>
        </p:nvSpPr>
        <p:spPr>
          <a:xfrm>
            <a:off x="827640" y="836712"/>
            <a:ext cx="7344360" cy="453592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3. Пациентам с впервые выявленными ХНИЗ диспансерное наблюдение установлено ниже 80% случаев.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2019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году – г. Армавир, г. Сочи,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Times New Roman"/>
              </a:rPr>
              <a:t>Гулькевичский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Times New Roman"/>
              </a:rPr>
              <a:t>Ейский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, Северский, Темрюкский,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Times New Roman"/>
              </a:rPr>
              <a:t>Щербиновский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 районы. </a:t>
            </a: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В 2021 году при проведении ПМО и диспансеризации: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</a:rPr>
              <a:t>Выселковская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ЦРБ,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ГП №3 г.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Краснодара,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Темрюкская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ЦРБ,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Туапсинская ЦРБ №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2.</a:t>
            </a: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 2022 году:</a:t>
            </a:r>
            <a:endParaRPr lang="ru-RU" spc="-1" dirty="0">
              <a:latin typeface="Times New Roman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latin typeface="Times New Roman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latin typeface="Times New Roman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2" name="Заголовок 2"/>
          <p:cNvSpPr txBox="1"/>
          <p:nvPr/>
        </p:nvSpPr>
        <p:spPr>
          <a:xfrm>
            <a:off x="457200" y="44640"/>
            <a:ext cx="8229240" cy="86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4" name="Таблица 4"/>
          <p:cNvGraphicFramePr/>
          <p:nvPr>
            <p:extLst>
              <p:ext uri="{D42A27DB-BD31-4B8C-83A1-F6EECF244321}">
                <p14:modId xmlns:p14="http://schemas.microsoft.com/office/powerpoint/2010/main" val="4284329753"/>
              </p:ext>
            </p:extLst>
          </p:nvPr>
        </p:nvGraphicFramePr>
        <p:xfrm>
          <a:off x="609770" y="3356992"/>
          <a:ext cx="7714800" cy="2870056"/>
        </p:xfrm>
        <a:graphic>
          <a:graphicData uri="http://schemas.openxmlformats.org/drawingml/2006/table">
            <a:tbl>
              <a:tblPr/>
              <a:tblGrid>
                <a:gridCol w="2088332"/>
                <a:gridCol w="1944216"/>
                <a:gridCol w="1368152"/>
                <a:gridCol w="1601660"/>
                <a:gridCol w="712440"/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организация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прошедших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ПМО и диспансеризацию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Выявлено впервые ХНИЗ всего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Установлено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Д-наблюдение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 smtClean="0">
                          <a:latin typeface="Times New Roman"/>
                        </a:rPr>
                        <a:t>Белоглинская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9910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71,8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ГП №7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г. Новороссийска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374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60,4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ГП №1 г. Сочи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46510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4428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3099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70,0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Темрюкская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28008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818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55,2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76864" cy="144016"/>
          </a:xfrm>
        </p:spPr>
        <p:txBody>
          <a:bodyPr/>
          <a:lstStyle/>
          <a:p>
            <a:r>
              <a:rPr lang="ru-RU" b="1" u="sng" dirty="0" smtClean="0"/>
              <a:t>Мероприятия </a:t>
            </a:r>
            <a:r>
              <a:rPr lang="ru-RU" b="1" u="sng" dirty="0" err="1" smtClean="0"/>
              <a:t>онкоскрининга</a:t>
            </a:r>
            <a:r>
              <a:rPr lang="ru-RU" b="1" u="sng" dirty="0" smtClean="0"/>
              <a:t> в 2022 году по данным формы 131/о</a:t>
            </a:r>
            <a:endParaRPr lang="ru-RU" u="sng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441671"/>
            <a:ext cx="784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Низкая первичная </a:t>
            </a:r>
            <a:r>
              <a:rPr lang="ru-RU" sz="1600" dirty="0" err="1" smtClean="0"/>
              <a:t>выявляемость</a:t>
            </a:r>
            <a:r>
              <a:rPr lang="ru-RU" sz="1600" dirty="0" smtClean="0"/>
              <a:t> ЗНО при высоких значениях патологии 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результатах анализов </a:t>
            </a:r>
            <a:r>
              <a:rPr lang="ru-RU" sz="1600" dirty="0" err="1"/>
              <a:t>онкоскрининга</a:t>
            </a:r>
            <a:r>
              <a:rPr lang="ru-RU" sz="1600" dirty="0"/>
              <a:t>,</a:t>
            </a:r>
            <a:endParaRPr lang="ru-RU" sz="1600" dirty="0" smtClean="0"/>
          </a:p>
          <a:p>
            <a:pPr algn="ctr"/>
            <a:r>
              <a:rPr lang="ru-RU" sz="1600" dirty="0" smtClean="0"/>
              <a:t> % отклонений от количества проведенных исследований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2958"/>
              </p:ext>
            </p:extLst>
          </p:nvPr>
        </p:nvGraphicFramePr>
        <p:xfrm>
          <a:off x="336380" y="1783473"/>
          <a:ext cx="8549929" cy="443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83"/>
                <a:gridCol w="989261"/>
                <a:gridCol w="918599"/>
                <a:gridCol w="706616"/>
                <a:gridCol w="756289"/>
                <a:gridCol w="950999"/>
                <a:gridCol w="765983"/>
                <a:gridCol w="1625099"/>
              </a:tblGrid>
              <a:tr h="8534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Прошло ПМО и ДОГВН,</a:t>
                      </a:r>
                      <a:r>
                        <a:rPr lang="ru-RU" sz="1200" baseline="0" dirty="0" smtClean="0"/>
                        <a:t>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Мазок из ШМ и ЦК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ММГ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Кал на 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Кровь на ПСА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ФЛГ /</a:t>
                      </a:r>
                      <a:r>
                        <a:rPr lang="en-US" sz="1200" dirty="0" err="1" smtClean="0"/>
                        <a:t>Rg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Первичная </a:t>
                      </a:r>
                      <a:r>
                        <a:rPr lang="ru-RU" sz="1200" dirty="0" err="1" smtClean="0"/>
                        <a:t>выявляемость</a:t>
                      </a:r>
                      <a:r>
                        <a:rPr lang="ru-RU" sz="1200" dirty="0" smtClean="0"/>
                        <a:t> ЗНО, на 100 тыс. прошедших</a:t>
                      </a:r>
                      <a:endParaRPr lang="ru-RU" sz="1200" dirty="0"/>
                    </a:p>
                  </a:txBody>
                  <a:tcPr/>
                </a:tc>
              </a:tr>
              <a:tr h="4510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Краснодарский край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1 808 544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133,9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10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Старокорсунская</a:t>
                      </a:r>
                      <a:r>
                        <a:rPr lang="ru-RU" sz="1400" baseline="0" dirty="0" smtClean="0"/>
                        <a:t> УБ г. Краснодара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39,5</a:t>
                      </a:r>
                      <a:endParaRPr lang="ru-RU" sz="1400" dirty="0"/>
                    </a:p>
                  </a:txBody>
                  <a:tcPr/>
                </a:tc>
              </a:tr>
              <a:tr h="5478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№11 г. Краснодара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22 909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4,4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№5 г. Новороссийска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38 081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/>
                </a:tc>
              </a:tr>
              <a:tr h="4510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Отрадненская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ЦРБ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18 624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62,4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37,0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0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ГБ г. Горячий Ключ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22 718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48,4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103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Усть-Лабинская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ЦРБ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25 628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76864" cy="144016"/>
          </a:xfrm>
        </p:spPr>
        <p:txBody>
          <a:bodyPr/>
          <a:lstStyle/>
          <a:p>
            <a:r>
              <a:rPr lang="ru-RU" b="1" u="sng" dirty="0" smtClean="0"/>
              <a:t>Мероприятия </a:t>
            </a:r>
            <a:r>
              <a:rPr lang="ru-RU" b="1" u="sng" dirty="0" err="1" smtClean="0"/>
              <a:t>онкоскрининга</a:t>
            </a:r>
            <a:r>
              <a:rPr lang="ru-RU" b="1" u="sng" dirty="0" smtClean="0"/>
              <a:t> в 2022 году по данным формы 131/о</a:t>
            </a:r>
            <a:endParaRPr lang="ru-RU" u="sng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5" y="980280"/>
            <a:ext cx="849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Низкая первичная </a:t>
            </a:r>
            <a:r>
              <a:rPr lang="ru-RU" sz="1600" dirty="0" err="1"/>
              <a:t>выявляемость</a:t>
            </a:r>
            <a:r>
              <a:rPr lang="ru-RU" sz="1600" dirty="0"/>
              <a:t> ЗНО </a:t>
            </a:r>
            <a:endParaRPr lang="ru-RU" sz="1600" dirty="0" smtClean="0"/>
          </a:p>
          <a:p>
            <a:pPr algn="ctr"/>
            <a:r>
              <a:rPr lang="ru-RU" sz="1600" dirty="0" smtClean="0"/>
              <a:t>при минимальных отклонениях в результатах анализов </a:t>
            </a:r>
            <a:r>
              <a:rPr lang="ru-RU" sz="1600" dirty="0" err="1" smtClean="0"/>
              <a:t>онкоскрининга</a:t>
            </a:r>
            <a:r>
              <a:rPr lang="ru-RU" sz="1600" dirty="0" smtClean="0"/>
              <a:t>,  </a:t>
            </a:r>
          </a:p>
          <a:p>
            <a:pPr algn="ctr"/>
            <a:r>
              <a:rPr lang="ru-RU" sz="1600" dirty="0" smtClean="0"/>
              <a:t>% </a:t>
            </a:r>
            <a:r>
              <a:rPr lang="ru-RU" sz="1600" dirty="0"/>
              <a:t>отклонений от количества проведенных исследований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84732"/>
              </p:ext>
            </p:extLst>
          </p:nvPr>
        </p:nvGraphicFramePr>
        <p:xfrm>
          <a:off x="251640" y="1988840"/>
          <a:ext cx="8568713" cy="406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20"/>
                <a:gridCol w="920618"/>
                <a:gridCol w="637233"/>
                <a:gridCol w="708169"/>
                <a:gridCol w="757950"/>
                <a:gridCol w="953088"/>
                <a:gridCol w="767666"/>
                <a:gridCol w="1628669"/>
              </a:tblGrid>
              <a:tr h="7783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Прошло,</a:t>
                      </a:r>
                      <a:r>
                        <a:rPr lang="ru-RU" sz="1200" baseline="0" dirty="0" smtClean="0"/>
                        <a:t>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Мазок из ШМ и ЦК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ММГ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Кал на 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Кровь на ПСА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ФЛГ /</a:t>
                      </a:r>
                      <a:r>
                        <a:rPr lang="en-US" sz="1200" dirty="0" err="1" smtClean="0"/>
                        <a:t>Rg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Первичная </a:t>
                      </a:r>
                      <a:r>
                        <a:rPr lang="ru-RU" sz="1200" dirty="0" err="1" smtClean="0"/>
                        <a:t>выявляемость</a:t>
                      </a:r>
                      <a:r>
                        <a:rPr lang="ru-RU" sz="1200" dirty="0" smtClean="0"/>
                        <a:t> ЗНО, на 100 тыс. прошедших</a:t>
                      </a:r>
                      <a:endParaRPr lang="ru-RU" sz="1200" dirty="0"/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Краснодарский край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1808544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133,9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2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ГБ г. Армавир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52 641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36,1</a:t>
                      </a:r>
                      <a:endParaRPr lang="ru-RU" sz="1400" dirty="0"/>
                    </a:p>
                  </a:txBody>
                  <a:tcPr/>
                </a:tc>
              </a:tr>
              <a:tr h="4872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 10 г. Краснодара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15 564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32,1</a:t>
                      </a:r>
                      <a:endParaRPr lang="ru-RU" sz="1400" dirty="0"/>
                    </a:p>
                  </a:txBody>
                  <a:tcPr/>
                </a:tc>
              </a:tr>
              <a:tr h="367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 17 г. Краснодара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28 798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38,2</a:t>
                      </a:r>
                      <a:endParaRPr lang="ru-RU" sz="1400" dirty="0"/>
                    </a:p>
                  </a:txBody>
                  <a:tcPr/>
                </a:tc>
              </a:tr>
              <a:tr h="367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 25 г. Краснодара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22 805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35,1</a:t>
                      </a:r>
                      <a:endParaRPr lang="ru-RU" sz="1400" dirty="0"/>
                    </a:p>
                  </a:txBody>
                  <a:tcPr/>
                </a:tc>
              </a:tr>
              <a:tr h="3508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 №3 г. Сочи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6,3</a:t>
                      </a:r>
                      <a:endParaRPr lang="ru-RU" sz="1400" dirty="0"/>
                    </a:p>
                  </a:txBody>
                  <a:tcPr/>
                </a:tc>
              </a:tr>
              <a:tr h="406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Темрюкская</a:t>
                      </a:r>
                      <a:r>
                        <a:rPr lang="ru-RU" sz="1400" baseline="0" dirty="0" smtClean="0"/>
                        <a:t> ЦРБ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39,3</a:t>
                      </a:r>
                      <a:endParaRPr lang="ru-RU" sz="1400" dirty="0"/>
                    </a:p>
                  </a:txBody>
                  <a:tcPr/>
                </a:tc>
              </a:tr>
              <a:tr h="442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Туапсинская ЦРБ №2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8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9073008" cy="274000"/>
          </a:xfrm>
        </p:spPr>
        <p:txBody>
          <a:bodyPr/>
          <a:lstStyle/>
          <a:p>
            <a:pPr algn="ctr"/>
            <a:r>
              <a:rPr lang="ru-RU" b="1" strike="noStrike" spc="-1" dirty="0" smtClean="0">
                <a:solidFill>
                  <a:srgbClr val="000000"/>
                </a:solidFill>
                <a:latin typeface="Times New Roman"/>
              </a:rPr>
              <a:t>Основные недостатки проведения ПМО и диспансеризации по итогам 2022 года</a:t>
            </a:r>
            <a:r>
              <a:rPr lang="ru-RU" b="0" strike="noStrike" spc="-1" dirty="0" smtClean="0">
                <a:solidFill>
                  <a:srgbClr val="000000"/>
                </a:solidFill>
                <a:latin typeface="Lucida Sans Unicode"/>
              </a:rPr>
              <a:t/>
            </a:r>
            <a:br>
              <a:rPr lang="ru-RU" b="0" strike="noStrike" spc="-1" dirty="0" smtClean="0">
                <a:solidFill>
                  <a:srgbClr val="000000"/>
                </a:solidFill>
                <a:latin typeface="Lucida Sans Unicode"/>
              </a:rPr>
            </a:br>
            <a:endParaRPr lang="ru-RU" dirty="0"/>
          </a:p>
        </p:txBody>
      </p:sp>
      <p:sp>
        <p:nvSpPr>
          <p:cNvPr id="4" name="Объект 1"/>
          <p:cNvSpPr txBox="1">
            <a:spLocks noGrp="1"/>
          </p:cNvSpPr>
          <p:nvPr>
            <p:ph type="subTitle"/>
          </p:nvPr>
        </p:nvSpPr>
        <p:spPr>
          <a:xfrm>
            <a:off x="467544" y="1772816"/>
            <a:ext cx="7941208" cy="8640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1600" b="1" u="sng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и по результатам выездов в медицинские организации с организационно-методической помощью. </a:t>
            </a:r>
            <a:endParaRPr lang="ru-RU" sz="1600" b="1" strike="noStrike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ru-RU" sz="1400" spc="-1" dirty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" name="Объект 1"/>
          <p:cNvSpPr txBox="1"/>
          <p:nvPr/>
        </p:nvSpPr>
        <p:spPr>
          <a:xfrm>
            <a:off x="323528" y="1628800"/>
            <a:ext cx="8352928" cy="72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1016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1" i="1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Выполнение плана ПМО и </a:t>
            </a:r>
            <a:r>
              <a:rPr lang="ru-RU" sz="1600" b="1" i="1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диспансеризации </a:t>
            </a:r>
            <a:r>
              <a:rPr lang="ru-RU" sz="1600" b="1" i="1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менее 80% от годового плана при 95,3% по краю в следующих МО:  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ru-RU" sz="1400" spc="-1" dirty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97978133"/>
              </p:ext>
            </p:extLst>
          </p:nvPr>
        </p:nvGraphicFramePr>
        <p:xfrm>
          <a:off x="179512" y="2348880"/>
          <a:ext cx="88569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1"/>
          <p:cNvSpPr txBox="1"/>
          <p:nvPr/>
        </p:nvSpPr>
        <p:spPr>
          <a:xfrm>
            <a:off x="3635896" y="5877272"/>
            <a:ext cx="5544616" cy="8640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400" spc="-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Справочно</a:t>
            </a:r>
            <a:r>
              <a:rPr lang="ru-RU" sz="1400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: по счетам в ТФОМС за проведенные профилактические мероприятия отмечается расхождение по выполнению годового плана у части МО.</a:t>
            </a:r>
            <a:endParaRPr lang="ru-RU" sz="1400" b="1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ru-RU" sz="1400" spc="-1" dirty="0">
              <a:latin typeface="Times New Roman"/>
              <a:ea typeface="SimSun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6673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692696"/>
            <a:ext cx="7992832" cy="554461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b="1" u="sng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и по результатам выездов в медицинские организации с организационно-методической помощью. </a:t>
            </a:r>
            <a:endParaRPr lang="ru-RU" sz="1600" b="1" strike="noStrike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Выполнение плана по </a:t>
            </a:r>
            <a:r>
              <a:rPr lang="ru-RU" sz="1600" b="1" spc="-1" dirty="0" smtClean="0">
                <a:latin typeface="Times New Roman"/>
                <a:ea typeface="SimSun"/>
              </a:rPr>
              <a:t>углубленной диспансеризации менее 80% от плана года при </a:t>
            </a:r>
            <a:r>
              <a:rPr lang="ru-RU" sz="1600" b="1" spc="-1" dirty="0" err="1" smtClean="0">
                <a:latin typeface="Times New Roman"/>
                <a:ea typeface="SimSun"/>
              </a:rPr>
              <a:t>среднекраевом</a:t>
            </a:r>
            <a:r>
              <a:rPr lang="ru-RU" sz="1600" b="1" spc="-1" dirty="0" smtClean="0">
                <a:latin typeface="Times New Roman"/>
                <a:ea typeface="SimSun"/>
              </a:rPr>
              <a:t> показателе 99% в </a:t>
            </a:r>
            <a:r>
              <a:rPr lang="ru-RU" sz="1600" b="1" spc="-1" dirty="0">
                <a:latin typeface="Times New Roman"/>
                <a:ea typeface="SimSun"/>
              </a:rPr>
              <a:t>следующих </a:t>
            </a:r>
            <a:r>
              <a:rPr lang="ru-RU" sz="1600" b="1" spc="-1" dirty="0" smtClean="0">
                <a:latin typeface="Times New Roman"/>
                <a:ea typeface="SimSun"/>
              </a:rPr>
              <a:t>МО:</a:t>
            </a:r>
            <a:r>
              <a:rPr lang="ru-RU" sz="1600" spc="-1" dirty="0" smtClean="0">
                <a:latin typeface="Times New Roman"/>
                <a:ea typeface="SimSun"/>
              </a:rPr>
              <a:t>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«ГБ г-к Геленджик» МЗ КК (50,8%),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</a:t>
            </a:r>
            <a:r>
              <a:rPr lang="ru-RU" sz="1600" spc="-1" dirty="0" smtClean="0">
                <a:latin typeface="Times New Roman"/>
                <a:ea typeface="SimSun"/>
              </a:rPr>
              <a:t>ГП </a:t>
            </a:r>
            <a:r>
              <a:rPr lang="ru-RU" sz="1600" spc="-1" dirty="0">
                <a:latin typeface="Times New Roman"/>
                <a:ea typeface="SimSun"/>
              </a:rPr>
              <a:t>г-к Геленджик» МЗ </a:t>
            </a:r>
            <a:r>
              <a:rPr lang="ru-RU" sz="1600" spc="-1" dirty="0" smtClean="0">
                <a:latin typeface="Times New Roman"/>
                <a:ea typeface="SimSun"/>
              </a:rPr>
              <a:t>КК (69,5%),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latin typeface="Times New Roman"/>
                <a:ea typeface="SimSun"/>
              </a:rPr>
              <a:t>Гулькевичская</a:t>
            </a:r>
            <a:r>
              <a:rPr lang="ru-RU" sz="1600" spc="-1" dirty="0" smtClean="0">
                <a:latin typeface="Times New Roman"/>
                <a:ea typeface="SimSun"/>
              </a:rPr>
              <a:t> ЦРБ»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(53,9%),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latin typeface="Times New Roman"/>
                <a:ea typeface="SimSun"/>
              </a:rPr>
              <a:t>Ейская</a:t>
            </a:r>
            <a:r>
              <a:rPr lang="ru-RU" sz="1600" spc="-1" dirty="0" smtClean="0">
                <a:latin typeface="Times New Roman"/>
                <a:ea typeface="SimSun"/>
              </a:rPr>
              <a:t> ЦРБ»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(64,4%),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latin typeface="Times New Roman"/>
                <a:ea typeface="SimSun"/>
              </a:rPr>
              <a:t>Кореновская</a:t>
            </a:r>
            <a:r>
              <a:rPr lang="ru-RU" sz="1600" spc="-1" dirty="0" smtClean="0">
                <a:latin typeface="Times New Roman"/>
                <a:ea typeface="SimSun"/>
              </a:rPr>
              <a:t> ЦРБ»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(68,0%),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«ГБ №2 </a:t>
            </a:r>
            <a:r>
              <a:rPr lang="ru-RU" sz="1600" spc="-1" dirty="0">
                <a:latin typeface="Times New Roman"/>
                <a:ea typeface="SimSun"/>
              </a:rPr>
              <a:t>г. </a:t>
            </a:r>
            <a:r>
              <a:rPr lang="ru-RU" sz="1600" spc="-1" dirty="0" smtClean="0">
                <a:latin typeface="Times New Roman"/>
                <a:ea typeface="SimSun"/>
              </a:rPr>
              <a:t>Новороссийска»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(75,2%),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«Славянская ЦРБ»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(67,4%),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«ГП №2 г. Сочи»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(67,4%),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«ГБ №4 </a:t>
            </a:r>
            <a:r>
              <a:rPr lang="ru-RU" sz="1600" spc="-1" dirty="0">
                <a:latin typeface="Times New Roman"/>
                <a:ea typeface="SimSun"/>
              </a:rPr>
              <a:t>г. </a:t>
            </a:r>
            <a:r>
              <a:rPr lang="ru-RU" sz="1600" spc="-1" dirty="0" smtClean="0">
                <a:latin typeface="Times New Roman"/>
                <a:ea typeface="SimSun"/>
              </a:rPr>
              <a:t>Сочи»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 (54,9%),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«Староминская ЦРБ» МЗ </a:t>
            </a:r>
            <a:r>
              <a:rPr lang="ru-RU" sz="1600" spc="-1" dirty="0" smtClean="0">
                <a:latin typeface="Times New Roman"/>
                <a:ea typeface="SimSun"/>
              </a:rPr>
              <a:t>КК (36,4%),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«Темрюкская ЦРБ» МЗ </a:t>
            </a:r>
            <a:r>
              <a:rPr lang="ru-RU" sz="1600" spc="-1" dirty="0" smtClean="0">
                <a:latin typeface="Times New Roman"/>
                <a:ea typeface="SimSun"/>
              </a:rPr>
              <a:t>КК (60,7%), </a:t>
            </a:r>
            <a:endParaRPr lang="en-US" sz="1600" spc="-1" dirty="0" smtClean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«Тихорецкая ЦРБ» МЗ КК (78,2%).</a:t>
            </a:r>
            <a:endParaRPr lang="ru-RU" sz="1600" spc="-1" dirty="0"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ru-RU" sz="1400" spc="-1" dirty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 по итогам 2022 года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51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980280"/>
            <a:ext cx="8064360" cy="561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2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и по результатам выездов в медицинские организации с организационно-методической помощью. </a:t>
            </a:r>
            <a:r>
              <a:rPr lang="ru-RU" sz="1600" b="0" strike="noStrike" spc="-1" dirty="0">
                <a:latin typeface="Times New Roman"/>
              </a:rPr>
              <a:t>Например</a:t>
            </a:r>
            <a:r>
              <a:rPr lang="ru-RU" sz="1600" b="0" strike="noStrike" spc="-1" dirty="0" smtClean="0">
                <a:latin typeface="Times New Roman"/>
              </a:rPr>
              <a:t>,</a:t>
            </a:r>
            <a:endParaRPr lang="ru-RU" sz="1600" b="1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endParaRPr lang="en-US" sz="1600" b="1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Доля н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аправленных </a:t>
            </a:r>
            <a:r>
              <a:rPr lang="ru-RU" sz="1600" b="1" spc="-1" dirty="0">
                <a:solidFill>
                  <a:srgbClr val="000000"/>
                </a:solidFill>
                <a:latin typeface="Times New Roman"/>
                <a:ea typeface="SimSun"/>
              </a:rPr>
              <a:t>на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2 </a:t>
            </a:r>
            <a:r>
              <a:rPr lang="ru-RU" sz="1600" b="1" spc="-1" dirty="0">
                <a:solidFill>
                  <a:srgbClr val="000000"/>
                </a:solidFill>
                <a:latin typeface="Times New Roman"/>
                <a:ea typeface="SimSun"/>
              </a:rPr>
              <a:t>этап диспансеризации 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менее 15% от числа прошедших 1 этап при </a:t>
            </a:r>
            <a:r>
              <a:rPr lang="ru-RU" sz="1600" b="1" spc="-1" dirty="0" err="1" smtClean="0">
                <a:solidFill>
                  <a:srgbClr val="000000"/>
                </a:solidFill>
                <a:latin typeface="Times New Roman"/>
                <a:ea typeface="SimSun"/>
              </a:rPr>
              <a:t>среднекраевом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 показателе 45,1%:</a:t>
            </a:r>
            <a:endParaRPr lang="en-US" sz="1600" b="1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«ГБ г-к Геленджик»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(4,4%),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  <a:ea typeface="SimSun"/>
              </a:rPr>
              <a:t>Гулькевичская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 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(0,3%),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«ГП №8 г. Краснодара»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(5,6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№13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г. Краснодара» МЗ КК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(10,9%),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«Крыловская ЦРБ»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(9,5%),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SimSun"/>
              </a:rPr>
              <a:t>Новокубанская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(5,6%),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№3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г. Сочи»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(4,1%),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«ГБ №4 г. Сочи»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(1,5%),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«Успенская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(0,8%),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SimSun"/>
              </a:rPr>
              <a:t>Усть-Лабинская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(5,5%).</a:t>
            </a:r>
            <a:endParaRPr lang="ru-RU" sz="1600" b="1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endParaRPr lang="ru-RU" sz="1600" b="1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 по итогам 2022 года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414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980280"/>
            <a:ext cx="8064360" cy="561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2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и по результатам выездов в медицинские организации с организационно-методической помощью. </a:t>
            </a:r>
            <a:endParaRPr lang="ru-RU" sz="1600" b="1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SimSun"/>
              </a:rPr>
              <a:t>Некорректное определение групп здоровья отмечается в МО:</a:t>
            </a:r>
          </a:p>
          <a:p>
            <a:pPr marL="11016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u="sng" spc="-1" dirty="0">
                <a:solidFill>
                  <a:srgbClr val="000000"/>
                </a:solidFill>
                <a:latin typeface="Times New Roman"/>
                <a:ea typeface="SimSun"/>
              </a:rPr>
              <a:t>1 группа здоровья менее 15</a:t>
            </a:r>
            <a:r>
              <a:rPr lang="ru-RU" sz="1600" u="sng" spc="-1" dirty="0" smtClean="0">
                <a:solidFill>
                  <a:srgbClr val="000000"/>
                </a:solidFill>
                <a:latin typeface="Times New Roman"/>
                <a:ea typeface="SimSun"/>
              </a:rPr>
              <a:t>% (ЦП – 30%):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«ГП №8 г. Краснодара»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(11,4%),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№9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г. Краснодара»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(13,6%),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«Ленинградская ЦРБ» МЗ КК (9,6%),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SimSun"/>
              </a:rPr>
              <a:t>Приморско-Ахтарская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 ЦРБ им. Кравченко Н.Г.» МЗ КК (8,0%),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«ГП №4 г. Сочи» МЗ КК (14,6%). </a:t>
            </a:r>
            <a:endParaRPr lang="ru-RU" sz="1600" u="sng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u="sng" spc="-1" dirty="0" smtClean="0">
                <a:solidFill>
                  <a:srgbClr val="000000"/>
                </a:solidFill>
                <a:latin typeface="Times New Roman"/>
                <a:ea typeface="SimSun"/>
              </a:rPr>
              <a:t>2 </a:t>
            </a:r>
            <a:r>
              <a:rPr lang="ru-RU" sz="1600" u="sng" spc="-1" dirty="0">
                <a:solidFill>
                  <a:srgbClr val="000000"/>
                </a:solidFill>
                <a:latin typeface="Times New Roman"/>
                <a:ea typeface="SimSun"/>
              </a:rPr>
              <a:t>группа здоровья менее 10</a:t>
            </a:r>
            <a:r>
              <a:rPr lang="ru-RU" sz="1600" u="sng" spc="-1" dirty="0" smtClean="0">
                <a:solidFill>
                  <a:srgbClr val="000000"/>
                </a:solidFill>
                <a:latin typeface="Times New Roman"/>
                <a:ea typeface="SimSun"/>
              </a:rPr>
              <a:t>% (ЦП 15-20%):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«Брюховецкая ЦРБ» МЗ КК (8,7%),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«Крыловская ЦРБ» МЗ КК (7,0%),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  <a:ea typeface="SimSun"/>
              </a:rPr>
              <a:t>Приморско-Ахтарская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 ЦРБ им. Кравченко Н.Г.»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(8,7%),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«ГП №3 г. Сочи»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КК (2,3%), </a:t>
            </a:r>
            <a:endParaRPr lang="en-US" sz="1600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«ГБ №4 г. Сочи» МЗ КК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(2,3%). </a:t>
            </a:r>
            <a:endParaRPr lang="ru-RU" sz="1400" spc="-1" dirty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 по итогам 2022 года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710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332656"/>
            <a:ext cx="8064360" cy="62643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1" u="sng" strike="noStrike" spc="-1" dirty="0" smtClean="0">
              <a:solidFill>
                <a:srgbClr val="000000"/>
              </a:solidFill>
              <a:uFillTx/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1400" b="1" u="sng" spc="-1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за 2022 год 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выездов в медицинские организации с организационно-методической помощью. </a:t>
            </a:r>
            <a:r>
              <a:rPr lang="ru-RU" sz="1600" b="0" strike="noStrike" spc="-1" dirty="0">
                <a:latin typeface="Times New Roman"/>
              </a:rPr>
              <a:t>Например</a:t>
            </a:r>
            <a:r>
              <a:rPr lang="ru-RU" sz="1600" b="0" strike="noStrike" spc="-1" dirty="0" smtClean="0">
                <a:latin typeface="Times New Roman"/>
              </a:rPr>
              <a:t>,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     </a:t>
            </a: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Низкие показатели выявления факторов 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риска развития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ХНИЗ в МО: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«ГБ г-к Геленджик» МЗ КК,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latin typeface="Times New Roman"/>
                <a:ea typeface="SimSun"/>
              </a:rPr>
              <a:t>Гулькевичская</a:t>
            </a:r>
            <a:r>
              <a:rPr lang="ru-RU" sz="1600" spc="-1" dirty="0" smtClean="0">
                <a:latin typeface="Times New Roman"/>
                <a:ea typeface="SimSun"/>
              </a:rPr>
              <a:t> ЦРБ» МЗ КК, 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«ГП №8 г. Краснодара» МЗ КК</a:t>
            </a:r>
            <a:r>
              <a:rPr lang="ru-RU" sz="1600" spc="-1" dirty="0">
                <a:latin typeface="Times New Roman"/>
                <a:ea typeface="SimSun"/>
              </a:rPr>
              <a:t>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«ГП </a:t>
            </a:r>
            <a:r>
              <a:rPr lang="ru-RU" sz="1600" spc="-1" dirty="0" smtClean="0">
                <a:latin typeface="Times New Roman"/>
                <a:ea typeface="SimSun"/>
              </a:rPr>
              <a:t>№16 </a:t>
            </a:r>
            <a:r>
              <a:rPr lang="ru-RU" sz="1600" spc="-1" dirty="0">
                <a:latin typeface="Times New Roman"/>
                <a:ea typeface="SimSun"/>
              </a:rPr>
              <a:t>г. Краснодара»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«Крыловская </a:t>
            </a:r>
            <a:r>
              <a:rPr lang="ru-RU" sz="1600" spc="-1" dirty="0">
                <a:latin typeface="Times New Roman"/>
                <a:ea typeface="SimSun"/>
              </a:rPr>
              <a:t>ЦРБ»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«ГП №2 г. Сочи»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«ГП </a:t>
            </a:r>
            <a:r>
              <a:rPr lang="ru-RU" sz="1600" spc="-1" dirty="0" smtClean="0">
                <a:latin typeface="Times New Roman"/>
                <a:ea typeface="SimSun"/>
              </a:rPr>
              <a:t>№3 </a:t>
            </a:r>
            <a:r>
              <a:rPr lang="ru-RU" sz="1600" spc="-1" dirty="0">
                <a:latin typeface="Times New Roman"/>
                <a:ea typeface="SimSun"/>
              </a:rPr>
              <a:t>г. Сочи»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</a:t>
            </a:r>
            <a:r>
              <a:rPr lang="ru-RU" sz="1600" spc="-1" dirty="0" smtClean="0">
                <a:latin typeface="Times New Roman"/>
                <a:ea typeface="SimSun"/>
              </a:rPr>
              <a:t>ГБ №3 </a:t>
            </a:r>
            <a:r>
              <a:rPr lang="ru-RU" sz="1600" spc="-1" dirty="0">
                <a:latin typeface="Times New Roman"/>
                <a:ea typeface="SimSun"/>
              </a:rPr>
              <a:t>г. Сочи»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</a:t>
            </a:r>
            <a:r>
              <a:rPr lang="ru-RU" sz="1600" spc="-1" dirty="0">
                <a:latin typeface="Times New Roman"/>
                <a:ea typeface="SimSun"/>
              </a:rPr>
              <a:t>«</a:t>
            </a:r>
            <a:r>
              <a:rPr lang="ru-RU" sz="1600" spc="-1" dirty="0" smtClean="0">
                <a:latin typeface="Times New Roman"/>
                <a:ea typeface="SimSun"/>
              </a:rPr>
              <a:t>ГБ №4 </a:t>
            </a:r>
            <a:r>
              <a:rPr lang="ru-RU" sz="1600" spc="-1" dirty="0">
                <a:latin typeface="Times New Roman"/>
                <a:ea typeface="SimSun"/>
              </a:rPr>
              <a:t>г. Сочи» МЗ КК, </a:t>
            </a:r>
            <a:endParaRPr lang="ru-RU" sz="1600" spc="-1" dirty="0" smtClean="0"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«Темрюкская ЦРБ» </a:t>
            </a:r>
            <a:r>
              <a:rPr lang="ru-RU" sz="1600" spc="-1" dirty="0">
                <a:latin typeface="Times New Roman"/>
                <a:ea typeface="SimSun"/>
              </a:rPr>
              <a:t>МЗ </a:t>
            </a:r>
            <a:r>
              <a:rPr lang="ru-RU" sz="1600" spc="-1" dirty="0" smtClean="0">
                <a:latin typeface="Times New Roman"/>
                <a:ea typeface="SimSun"/>
              </a:rPr>
              <a:t>КК.</a:t>
            </a:r>
            <a:endParaRPr lang="ru-RU" sz="1600" b="0" strike="noStrike" spc="-1" dirty="0" smtClean="0">
              <a:solidFill>
                <a:srgbClr val="000000"/>
              </a:solidFill>
              <a:latin typeface="Times New Roman"/>
              <a:ea typeface="SimSu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415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332656"/>
            <a:ext cx="8064360" cy="62643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1" u="sng" strike="noStrike" spc="-1" dirty="0" smtClean="0">
              <a:solidFill>
                <a:srgbClr val="000000"/>
              </a:solidFill>
              <a:uFillTx/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1400" b="1" u="sng" spc="-1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за 2022 год 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выездов в медицинские организации с организационно-методической помощью. </a:t>
            </a:r>
            <a:r>
              <a:rPr lang="ru-RU" sz="1600" b="0" strike="noStrike" spc="-1" dirty="0">
                <a:latin typeface="Times New Roman"/>
              </a:rPr>
              <a:t>Например</a:t>
            </a:r>
            <a:r>
              <a:rPr lang="ru-RU" sz="1600" b="0" strike="noStrike" spc="-1" dirty="0" smtClean="0">
                <a:latin typeface="Times New Roman"/>
              </a:rPr>
              <a:t>,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 </a:t>
            </a:r>
          </a:p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Низкие показатели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первичного </a:t>
            </a:r>
            <a:r>
              <a:rPr lang="ru-RU" sz="16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выявления всех ХНИЗ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 (менее 1 тыс. на 100 тыс. прошедших ПМО и ДОГВН)  в 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следующих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МО (3421 по краю)</a:t>
            </a:r>
            <a:r>
              <a:rPr lang="ru-RU" sz="1600" b="1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SimSun"/>
              </a:rPr>
              <a:t>: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latin typeface="Times New Roman"/>
                <a:ea typeface="SimSun"/>
              </a:rPr>
              <a:t>ГБУЗ «</a:t>
            </a:r>
            <a:r>
              <a:rPr lang="ru-RU" sz="1600" spc="-1" dirty="0" err="1" smtClean="0">
                <a:latin typeface="Times New Roman"/>
                <a:ea typeface="SimSun"/>
              </a:rPr>
              <a:t>Выселковская</a:t>
            </a:r>
            <a:r>
              <a:rPr lang="ru-RU" sz="1600" spc="-1" dirty="0" smtClean="0">
                <a:latin typeface="Times New Roman"/>
                <a:ea typeface="SimSun"/>
              </a:rPr>
              <a:t> ЦРБ» МЗ КК (714),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ГП №5 г. Новороссийска» МЗ КК (215),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ГП №2 г. Сочи» МЗ КК (0),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«ГБ №4 г. Сочи» МЗ КК (59),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«Успенская ЦРБ» МЗ КК (375),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ГБУЗ «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Times New Roman"/>
                <a:ea typeface="SimSun"/>
              </a:rPr>
              <a:t>Усть-Лабинская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 ЦРБ» </a:t>
            </a:r>
            <a:r>
              <a:rPr lang="ru-RU" sz="1600" b="0" strike="noStrike" spc="-1" smtClean="0">
                <a:solidFill>
                  <a:srgbClr val="000000"/>
                </a:solidFill>
                <a:latin typeface="Times New Roman"/>
                <a:ea typeface="SimSun"/>
              </a:rPr>
              <a:t>МЗ КК (74).</a:t>
            </a:r>
            <a:endParaRPr lang="ru-RU" sz="1600" b="1" spc="-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365760" indent="-255600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Нулевая или крайне низкая 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первичная </a:t>
            </a:r>
            <a:r>
              <a:rPr lang="ru-RU" sz="1600" b="1" spc="-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выявляемость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БСК 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2022 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году в 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МО (5246 на 100 тыс. прошедших ПМО и ДОГВН по краю):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ГБУЗ «ГП №5 г. Новороссийска»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КК (344),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№2 г. Сочи»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КК (0),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ГБУЗ «ГБ №4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Сочи»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КК (265),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«Успенская 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КК (131),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  <a:ea typeface="Calibri"/>
              </a:rPr>
              <a:t>Усть-Лабинская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 ЦРБ» МЗ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КК (47).</a:t>
            </a:r>
            <a:endParaRPr lang="ru-RU" sz="1600" spc="-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416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620460"/>
            <a:ext cx="8064360" cy="59765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1" u="sng" strike="noStrike" spc="-1" dirty="0" smtClean="0">
              <a:solidFill>
                <a:srgbClr val="000000"/>
              </a:solidFill>
              <a:uFillTx/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4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4</a:t>
            </a:r>
            <a:r>
              <a:rPr lang="ru-RU" sz="1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за 2022 год 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выездов в медицинские организации с организационно-методической помощью. </a:t>
            </a:r>
            <a:endParaRPr lang="ru-RU" sz="14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65760" lvl="0" indent="-25560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endParaRPr lang="ru-RU" sz="1600" b="1" spc="-1" dirty="0" smtClean="0">
              <a:solidFill>
                <a:srgbClr val="DA1F28">
                  <a:lumMod val="75000"/>
                </a:srgbClr>
              </a:solidFill>
              <a:latin typeface="Times New Roman"/>
              <a:ea typeface="SimSun"/>
            </a:endParaRPr>
          </a:p>
          <a:p>
            <a:pPr marL="365760" lvl="0" indent="-25560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DA1F28">
                    <a:lumMod val="75000"/>
                  </a:srgbClr>
                </a:solidFill>
                <a:latin typeface="Times New Roman"/>
                <a:ea typeface="SimSun"/>
              </a:rPr>
              <a:t>Нулевая </a:t>
            </a:r>
            <a:r>
              <a:rPr lang="ru-RU" sz="1600" b="1" spc="-1" dirty="0">
                <a:solidFill>
                  <a:srgbClr val="DA1F28">
                    <a:lumMod val="75000"/>
                  </a:srgbClr>
                </a:solidFill>
                <a:latin typeface="Times New Roman"/>
                <a:ea typeface="SimSun"/>
              </a:rPr>
              <a:t>первичная </a:t>
            </a:r>
            <a:r>
              <a:rPr lang="ru-RU" sz="1600" b="1" spc="-1" dirty="0" err="1">
                <a:solidFill>
                  <a:srgbClr val="DA1F28">
                    <a:lumMod val="75000"/>
                  </a:srgbClr>
                </a:solidFill>
                <a:latin typeface="Times New Roman"/>
                <a:ea typeface="SimSun"/>
              </a:rPr>
              <a:t>выявляемость</a:t>
            </a:r>
            <a:r>
              <a:rPr lang="ru-RU" sz="1600" b="1" spc="-1" dirty="0">
                <a:solidFill>
                  <a:srgbClr val="DA1F28">
                    <a:lumMod val="75000"/>
                  </a:srgbClr>
                </a:solidFill>
                <a:latin typeface="Times New Roman"/>
                <a:ea typeface="SimSun"/>
              </a:rPr>
              <a:t> ЗНО в 2022 году в МО:</a:t>
            </a:r>
          </a:p>
          <a:p>
            <a:pPr marL="110160" lvl="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>
                <a:solidFill>
                  <a:prstClr val="black"/>
                </a:solidFill>
                <a:latin typeface="Times New Roman"/>
                <a:ea typeface="SimSun"/>
              </a:rPr>
              <a:t>ГБУЗ «ГБ №8 г. Сочи» МЗ КК, </a:t>
            </a:r>
            <a:endParaRPr lang="ru-RU" sz="1600" spc="-1" dirty="0" smtClean="0">
              <a:solidFill>
                <a:prstClr val="black"/>
              </a:solidFill>
              <a:latin typeface="Times New Roman"/>
              <a:ea typeface="SimSun"/>
            </a:endParaRPr>
          </a:p>
          <a:p>
            <a:pPr marL="110160" lvl="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prstClr val="black"/>
                </a:solidFill>
                <a:latin typeface="Times New Roman"/>
                <a:ea typeface="SimSun"/>
              </a:rPr>
              <a:t>ГБУЗ </a:t>
            </a:r>
            <a:r>
              <a:rPr lang="ru-RU" sz="1600" spc="-1" dirty="0">
                <a:solidFill>
                  <a:prstClr val="black"/>
                </a:solidFill>
                <a:latin typeface="Times New Roman"/>
                <a:ea typeface="SimSun"/>
              </a:rPr>
              <a:t>«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  <a:ea typeface="SimSun"/>
              </a:rPr>
              <a:t>Усть-Лабинская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SimSun"/>
              </a:rPr>
              <a:t> ЦРБ» МЗ КК</a:t>
            </a:r>
            <a:r>
              <a:rPr lang="ru-RU" sz="1600" spc="-1" dirty="0">
                <a:solidFill>
                  <a:prstClr val="black"/>
                </a:solidFill>
                <a:latin typeface="Times New Roman"/>
                <a:ea typeface="SimSun"/>
              </a:rPr>
              <a:t>.</a:t>
            </a:r>
            <a:endParaRPr lang="ru-RU" sz="1600" b="1" spc="-1" dirty="0">
              <a:solidFill>
                <a:srgbClr val="DA1F28">
                  <a:lumMod val="75000"/>
                </a:srgbClr>
              </a:solidFill>
              <a:latin typeface="Times New Roman"/>
              <a:ea typeface="Calibri"/>
            </a:endParaRPr>
          </a:p>
          <a:p>
            <a:pPr marL="365760" indent="-25560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endParaRPr lang="ru-RU" sz="1600" b="1" spc="-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365760" indent="-25560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Нулевая первичная </a:t>
            </a:r>
            <a:r>
              <a:rPr lang="ru-RU" sz="1600" b="1" spc="-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выявляемость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СД в МО: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«ГП №2 г. Новороссийска» МЗ КК,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«ГП №7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Новороссийска» МЗ КК,   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«Амбулатория №1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г.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Новороссийска» МЗ КК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 №4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г. Новороссийска»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«ГП №2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Сочи» МЗ КК,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«Туапсинская ЦРБ №4» МЗ КК,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Усть-Лабинская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ЦРБ» МЗ КК.</a:t>
            </a: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4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бъект 1"/>
          <p:cNvSpPr txBox="1"/>
          <p:nvPr/>
        </p:nvSpPr>
        <p:spPr>
          <a:xfrm>
            <a:off x="457200" y="980728"/>
            <a:ext cx="8147248" cy="2520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1000" lnSpcReduction="20000"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      Важной частью работы службы медицинской профилактики является участие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проведении профилактических медицинских осмотров и диспансеризации определенных групп взрослого населения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. По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итогам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ДОГВН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в Краснодарском крае в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2019 году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план проведения диспансеризации был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выполнен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на 101,8% (941 083 человека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2020 году в Краснодарском крае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ДОГВН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в связи с эпидемиологической ситуацией проводилась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только в первом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квартале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диспансеризацию прошли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244 066 человек, 24,7% от плана года.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В 2021 году профилактические мероприятия были возобновлены с 22.03.2021, план проведения ПМО и ДОГВН был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выполнен на 89,3% (1 231 491 человек из 1 378 698).</a:t>
            </a:r>
            <a:endParaRPr lang="en-US" spc="-1" dirty="0" smtClean="0">
              <a:solidFill>
                <a:srgbClr val="000000"/>
              </a:solidFill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 2022 году ПМО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ДОГВН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 целом прошло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1 808 544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человека,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95,3%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от годового плана           1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898 697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человек. Профилактические мероприятия были приостановлены в феврале 2022 года.</a:t>
            </a:r>
            <a:endParaRPr lang="en-US" spc="-1" dirty="0" smtClean="0">
              <a:solidFill>
                <a:srgbClr val="000000"/>
              </a:solidFill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5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0" name="Заголовок 2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ПМО и диспансеризация</a:t>
            </a:r>
            <a:endParaRPr lang="ru-RU" sz="2400" b="0" strike="noStrike" spc="-1" dirty="0">
              <a:solidFill>
                <a:srgbClr val="FF0000"/>
              </a:solidFill>
              <a:latin typeface="Lucida Sans Unicode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323640" y="404640"/>
            <a:ext cx="647640" cy="64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4698470"/>
              </p:ext>
            </p:extLst>
          </p:nvPr>
        </p:nvGraphicFramePr>
        <p:xfrm>
          <a:off x="511334" y="3284984"/>
          <a:ext cx="80389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Объект 1"/>
          <p:cNvSpPr txBox="1"/>
          <p:nvPr/>
        </p:nvSpPr>
        <p:spPr>
          <a:xfrm>
            <a:off x="827640" y="620460"/>
            <a:ext cx="8064360" cy="59765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400" b="1" u="sng" strike="noStrike" spc="-1" dirty="0" smtClean="0">
              <a:solidFill>
                <a:srgbClr val="000000"/>
              </a:solidFill>
              <a:uFillTx/>
              <a:latin typeface="Times New Roman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4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4</a:t>
            </a:r>
            <a:r>
              <a:rPr lang="ru-RU" sz="14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.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</a:rPr>
              <a:t>Недостаточный уровень или отсутствие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внутреннего контроля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количественных и качественных показателей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проведения ПМО и </a:t>
            </a: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диспансеризации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анализа отчетных форм №131/о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за 2022 год 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 результатам выездов в медицинские организации с организационно-методической помощью. </a:t>
            </a:r>
            <a:endParaRPr lang="ru-RU" sz="14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Нулевая первичная </a:t>
            </a:r>
            <a:r>
              <a:rPr lang="ru-RU" sz="1600" b="1" spc="-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выявляемость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ХОБЛ в МО:</a:t>
            </a:r>
          </a:p>
          <a:p>
            <a:pPr marL="110160" algn="ctr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endParaRPr lang="ru-RU" sz="1600" b="1" spc="-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</a:t>
            </a:r>
            <a:r>
              <a:rPr lang="ru-RU" sz="1600" spc="-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Выселковская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ЦРБ» МЗ КК,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«Каневская ЦРБ» МЗ КК,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«ГП №9 г. Краснодара» МЗ КК,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№12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г. Краснодара» МЗ КК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№3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Новороссийска»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№7 г. Новороссийска»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№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2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Сочи»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«ГП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№3 г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. Сочи»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«Туапсинская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РБ №3»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«Туапсинская ЦРБ №4» МЗ КК, </a:t>
            </a:r>
            <a:endParaRPr lang="ru-RU" sz="16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ГБУЗ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  <a:ea typeface="Calibri"/>
              </a:rPr>
              <a:t>Усть-Лабинская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Calibri"/>
              </a:rPr>
              <a:t> ЦРБ» МЗ КК.</a:t>
            </a: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6" name="Заголовок 2"/>
          <p:cNvSpPr txBox="1"/>
          <p:nvPr/>
        </p:nvSpPr>
        <p:spPr>
          <a:xfrm>
            <a:off x="457200" y="44640"/>
            <a:ext cx="8229240" cy="792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518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бъект 1"/>
          <p:cNvSpPr txBox="1"/>
          <p:nvPr/>
        </p:nvSpPr>
        <p:spPr>
          <a:xfrm>
            <a:off x="467544" y="836712"/>
            <a:ext cx="8218896" cy="547260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результатам выездных мероприятий сотрудниками ГБУЗ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ЦОЗиМП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отмечались характерные недостатки в работе в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ОМП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некоторых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медицинских организаций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365760" lvl="0" indent="-255600" algn="just"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несоблюдение рекомендаций приказа МЗ РФ №1177н в части </a:t>
            </a:r>
            <a:r>
              <a:rPr lang="ru-RU" b="1" u="sng" spc="-1" dirty="0" smtClean="0">
                <a:solidFill>
                  <a:srgbClr val="000000"/>
                </a:solidFill>
                <a:latin typeface="Times New Roman"/>
              </a:rPr>
              <a:t>штатов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u="sng" spc="-1" dirty="0" smtClean="0">
                <a:solidFill>
                  <a:srgbClr val="000000"/>
                </a:solidFill>
                <a:latin typeface="Times New Roman"/>
              </a:rPr>
              <a:t>медицинских </a:t>
            </a:r>
            <a:r>
              <a:rPr lang="ru-RU" b="1" u="sng" spc="-1" dirty="0">
                <a:solidFill>
                  <a:srgbClr val="000000"/>
                </a:solidFill>
                <a:latin typeface="Times New Roman"/>
              </a:rPr>
              <a:t>работников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 подразделениях службы медицинской профилактики;</a:t>
            </a: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не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проводится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учеба медицинских работников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по проведению диспансеризации, по профилактическому консультированию;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недостаточное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знание критериев факторов риска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по приказу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№404н,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от чего зависит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правильность вынесения заключения по факторам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риска, а также мероприятий этапов диспансеризации; </a:t>
            </a: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отсутствие </a:t>
            </a:r>
            <a:r>
              <a:rPr lang="ru-RU" sz="18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диспансерного наблюдения (форм №30) пациентов 2-й группы состояния здоровья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 с высоким и очень высоким сердечно - сосудистым риском в ОМП/КМП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</a:rPr>
              <a:t>(при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</a:rPr>
              <a:t>этом в отчетной форме №131/о (таблица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</a:rPr>
              <a:t>6000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</a:rPr>
              <a:t>указывается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/>
              </a:rPr>
              <a:t>количество человек, диспансерное наблюдение которым установлено врачом (фельдшером)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/>
              </a:rPr>
              <a:t>ОМП/КМП);</a:t>
            </a: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несоблюдение рекомендованного графика работы (в том числе в вечернее время и в субботу) для проведения ПМО и ДОГВН;</a:t>
            </a:r>
            <a:endParaRPr lang="ru-RU" sz="180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9" name="Заголовок 2"/>
          <p:cNvSpPr txBox="1"/>
          <p:nvPr/>
        </p:nvSpPr>
        <p:spPr>
          <a:xfrm>
            <a:off x="179640" y="116632"/>
            <a:ext cx="8712720" cy="72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3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Основные недостатки в работе по результатам выездных мероприятий. </a:t>
            </a:r>
            <a:endParaRPr lang="ru-RU" sz="2400" b="0" strike="noStrike" spc="-1" dirty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Объект 1"/>
          <p:cNvSpPr txBox="1"/>
          <p:nvPr/>
        </p:nvSpPr>
        <p:spPr>
          <a:xfrm>
            <a:off x="611640" y="908640"/>
            <a:ext cx="8074800" cy="53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</a:pPr>
            <a:endParaRPr lang="ru-RU" sz="18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недостаточная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наполняемость интернет-сайтов медицинских организаций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- информация о работе отделения медицинской профилактики отсутствует, в списке вакансий сотрудников ОМП нет.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Редко обновляются материалы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профилактической направленности по ХНИЗ и формированию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ЗОЖ.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Отсутствует ссылка на сайт ГБУЗ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ЦОЗиМП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Расписание врачей неактуально, сведения о сертификатах врачей требуют обновления, в разделе медицинских услуг нет упоминаний о диспансеризации определенных групп взрослого населения и профилактических медицинских осмотрах по приказу МЗ РФ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</a:rPr>
              <a:t>№404н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 На сайте МО нет сведений о ПМО и ДОГВН, нет расписания работы ОМП и (или) ЦЗ;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недостаточный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внутренний контроль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– отсутствие проведения экспертизы качества проводимой диспансеризации и диспансерного наблюдения (2 группа здоровья) с анализом амбулаторных карт и учетно-отчетной документации;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формальный подход к проведению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Школ здоровья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для пациентов и их родственников (отсутствие журналов формы 038/у и графиков работы школ здоровья на информационных стендах) и к работе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кабинетов отказа от курения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, которые осуществляют деятельность, как правило, на функциональной основе.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1" name="Заголовок 2"/>
          <p:cNvSpPr txBox="1"/>
          <p:nvPr/>
        </p:nvSpPr>
        <p:spPr>
          <a:xfrm>
            <a:off x="179640" y="274680"/>
            <a:ext cx="8712720" cy="705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64646"/>
                </a:solidFill>
                <a:latin typeface="Times New Roman"/>
              </a:rPr>
              <a:t>Основные недостатки в работе по результатам выездных мероприятий. </a:t>
            </a:r>
            <a:endParaRPr lang="ru-RU" sz="2400" b="0" strike="noStrike" spc="-1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Объект 1"/>
          <p:cNvSpPr txBox="1"/>
          <p:nvPr/>
        </p:nvSpPr>
        <p:spPr>
          <a:xfrm>
            <a:off x="457200" y="836712"/>
            <a:ext cx="8229240" cy="561662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89500"/>
          </a:bodyPr>
          <a:lstStyle/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соответствии с приказом 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Минздрава России от 29.10.2020 г. № 1177н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основными </a:t>
            </a:r>
            <a:r>
              <a:rPr lang="ru-RU" sz="19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функциями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отделения (кабинета) медицинской профилактики для взрослых являются: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1) проведение мероприятий по профилактике неинфекционных заболеваний, в том числе являющихся основной причиной инвалидности и смертности населения;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2) организация и участие в проведении диспансеризации и профилактических медицинских осмотров взрослого 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населения, </a:t>
            </a:r>
            <a:r>
              <a:rPr lang="ru-RU" sz="19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проведение </a:t>
            </a:r>
            <a:r>
              <a:rPr lang="ru-RU" sz="1900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900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максимального количества </a:t>
            </a:r>
            <a:r>
              <a:rPr lang="ru-RU" sz="19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мероприятий в один день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3) мотивирование и участие в информировании граждан о проведении диспансеризации и профилактических медицинских 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осмотров </a:t>
            </a:r>
            <a:r>
              <a:rPr lang="ru-RU" sz="19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(включая все доступные ресурсы – интернет-сайты МО, радио, ТВ, газеты, социальные сети, а также </a:t>
            </a:r>
            <a:r>
              <a:rPr lang="ru-RU" sz="1900" b="0" strike="noStrike" spc="-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проактивное</a:t>
            </a:r>
            <a:r>
              <a:rPr lang="ru-RU" sz="1900" b="0" strike="noStrike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приглашение приоритетных групп населения)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4) ведение медицинской документации и отчетности в установленном порядке;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5) выполнение отдельных медицинских исследований при проведении диспансеризации и профилактических медицинских осмотров;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1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6) определение (диагностика) факторов риска развития неинфекционных заболеваний, выявление нарушений основных условий ведения 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ЗОЖ;</a:t>
            </a:r>
            <a:r>
              <a:rPr lang="ru-RU" sz="1900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3" name="Заголовок 2"/>
          <p:cNvSpPr txBox="1"/>
          <p:nvPr/>
        </p:nvSpPr>
        <p:spPr>
          <a:xfrm>
            <a:off x="457200" y="274680"/>
            <a:ext cx="8229240" cy="56203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464646"/>
                </a:solidFill>
                <a:latin typeface="Times New Roman"/>
              </a:rPr>
              <a:t>Основные задачи </a:t>
            </a:r>
            <a:r>
              <a:rPr dirty="0"/>
              <a:t/>
            </a:r>
            <a:br>
              <a:rPr dirty="0"/>
            </a:br>
            <a:r>
              <a:rPr lang="ru-RU" b="1" strike="noStrike" spc="-1" dirty="0">
                <a:solidFill>
                  <a:srgbClr val="464646"/>
                </a:solidFill>
                <a:latin typeface="Times New Roman"/>
              </a:rPr>
              <a:t>подразделений медицинской профилактики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бъект 1"/>
          <p:cNvSpPr txBox="1"/>
          <p:nvPr/>
        </p:nvSpPr>
        <p:spPr>
          <a:xfrm>
            <a:off x="457200" y="836712"/>
            <a:ext cx="8229240" cy="58322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7) проведение мероприятий по коррекции факторов риска развития неинфекционных заболеваний, включая углубленное профилактическое консультирование, а также оказание медицинской помощи, направленной на прекращение потребления табака;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8) направление пациентов в необходимых случаях к врачам-специалистам;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9) </a:t>
            </a:r>
            <a:r>
              <a:rPr lang="ru-RU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диспансерное наблюдение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включая назначение лекарственных препаратов для коррекции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дислипидемий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за гражданами, имеющими высокий риск развития сердечно-сосудистых заболеваний;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10) повышение уровня знаний медицинских работников медицинской организации по вопросам профилактики неинфекционных заболеваний и формирования здорового образа жизни;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11) обучение граждан правилам оказания первой помощи при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жизнеугрожающих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заболеваниях и их осложнениях;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12) организация и участие в проведении мероприятий по пропаганде здорового образа жизни среди населения, а также информирование населения, о методах коррекции факторов риска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НИЗ 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и профилактики их осложнений;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13) участие в разработке и реализации мероприятий по профилактике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НИЗ, 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формированию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ЗОЖ.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5" name="Заголовок 2"/>
          <p:cNvSpPr txBox="1"/>
          <p:nvPr/>
        </p:nvSpPr>
        <p:spPr>
          <a:xfrm>
            <a:off x="457200" y="116632"/>
            <a:ext cx="8229240" cy="7920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464646"/>
                </a:solidFill>
                <a:latin typeface="Times New Roman"/>
              </a:rPr>
              <a:t>Основные задачи </a:t>
            </a:r>
            <a:r>
              <a:rPr dirty="0"/>
              <a:t/>
            </a:r>
            <a:br>
              <a:rPr dirty="0"/>
            </a:br>
            <a:r>
              <a:rPr lang="ru-RU" b="1" strike="noStrike" spc="-1" dirty="0">
                <a:solidFill>
                  <a:srgbClr val="464646"/>
                </a:solidFill>
                <a:latin typeface="Times New Roman"/>
              </a:rPr>
              <a:t>подразделений медицинской профилактики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бъект 1"/>
          <p:cNvSpPr txBox="1"/>
          <p:nvPr/>
        </p:nvSpPr>
        <p:spPr>
          <a:xfrm>
            <a:off x="457200" y="1052736"/>
            <a:ext cx="8229240" cy="561626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7) проведение мероприятий по коррекции факторов риска развития неинфекционных заболеваний, включая углубленное профилактическое консультирование, а также оказание медицинской помощи, направленной на прекращение потребления табака;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8) направление пациентов в необходимых случаях к врачам-специалистам;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9) диспансерное наблюдение, включая назначение лекарственных препаратов для коррекции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дислипидемий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, за гражданами, имеющими высокий риск развития сердечно-сосудистых заболеваний;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10) повышение уровня знаний медицинских работников медицинской организации по вопросам профилактики неинфекционных заболеваний и формирования здорового образа жизни;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11) обучение граждан правилам оказания первой помощи при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жизнеугрожающих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заболеваниях и их осложнениях;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12) организация и участие в проведении мероприятий по пропаганде здорового образа жизни среди населения, а также информирование населения, о методах коррекции факторов риска неинфекционных заболеваний и профилактики их осложнений;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13) участие в разработке и реализации мероприятий по профилактике неинфекционных заболеваний, формированию здорового образа жизни.</a:t>
            </a: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5" name="Заголовок 2"/>
          <p:cNvSpPr txBox="1"/>
          <p:nvPr/>
        </p:nvSpPr>
        <p:spPr>
          <a:xfrm>
            <a:off x="457200" y="116632"/>
            <a:ext cx="8229240" cy="108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464646"/>
                </a:solidFill>
                <a:latin typeface="Times New Roman"/>
              </a:rPr>
              <a:t>Основные задачи </a:t>
            </a:r>
            <a:r>
              <a:t/>
            </a:r>
            <a:br/>
            <a:r>
              <a:rPr lang="ru-RU" sz="2800" b="1" strike="noStrike" spc="-1">
                <a:solidFill>
                  <a:srgbClr val="464646"/>
                </a:solidFill>
                <a:latin typeface="Times New Roman"/>
              </a:rPr>
              <a:t>подразделений медицинской профилактики</a:t>
            </a:r>
            <a:endParaRPr lang="ru-RU" sz="2800" b="0" strike="noStrike" spc="-1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1588"/>
            <a:ext cx="9925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бъект 1"/>
          <p:cNvSpPr txBox="1"/>
          <p:nvPr/>
        </p:nvSpPr>
        <p:spPr>
          <a:xfrm flipH="1">
            <a:off x="8686439" y="1052736"/>
            <a:ext cx="45719" cy="45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5" name="Заголовок 2"/>
          <p:cNvSpPr txBox="1"/>
          <p:nvPr/>
        </p:nvSpPr>
        <p:spPr>
          <a:xfrm>
            <a:off x="457200" y="116632"/>
            <a:ext cx="45719" cy="45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548680"/>
            <a:ext cx="1139016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nna.zaharova\Desktop\Слайды для листовок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351"/>
            <a:ext cx="8928992" cy="65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бъект 1"/>
          <p:cNvSpPr txBox="1"/>
          <p:nvPr/>
        </p:nvSpPr>
        <p:spPr>
          <a:xfrm flipV="1">
            <a:off x="457200" y="6668999"/>
            <a:ext cx="45719" cy="45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5" name="Заголовок 2"/>
          <p:cNvSpPr txBox="1"/>
          <p:nvPr/>
        </p:nvSpPr>
        <p:spPr>
          <a:xfrm>
            <a:off x="8732156" y="116632"/>
            <a:ext cx="45719" cy="4571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210"/>
            <a:ext cx="8964488" cy="643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бъект 1"/>
          <p:cNvSpPr txBox="1"/>
          <p:nvPr/>
        </p:nvSpPr>
        <p:spPr>
          <a:xfrm>
            <a:off x="457200" y="1052736"/>
            <a:ext cx="8229240" cy="561626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01.05.2023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в Краснодарском крае ПМО и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ДОГВН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целом прошли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pc="-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732 554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года выполнен на </a:t>
            </a:r>
            <a:r>
              <a:rPr lang="ru-RU" b="1" spc="-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31,6%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(годовой план – 2 316 746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человек). </a:t>
            </a:r>
            <a:endParaRPr lang="ru-RU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оперативным данным, УД прошло </a:t>
            </a:r>
            <a:r>
              <a:rPr lang="ru-RU" b="1" spc="-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52 420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b="1" spc="-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21,8%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годового плана 240 924 человека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ru-RU" u="sng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с наименьшими показателями выполнения плана года по итогам 4-х месяцев (</a:t>
            </a:r>
            <a:r>
              <a:rPr lang="ru-RU" b="1" u="sng" spc="-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менее 20%</a:t>
            </a:r>
            <a:r>
              <a:rPr lang="ru-RU" u="sng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"ГБ г-к Геленджик" МЗ КК (</a:t>
            </a:r>
            <a:r>
              <a:rPr lang="ru-RU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13,3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endParaRPr lang="ru-RU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Кореновская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ЦРБ" МЗ КК (</a:t>
            </a:r>
            <a:r>
              <a:rPr lang="ru-RU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15,8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endParaRPr lang="ru-RU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"Старокорсунская УБ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Краснодара" МЗ КК (</a:t>
            </a:r>
            <a:r>
              <a:rPr lang="ru-RU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endParaRPr lang="ru-RU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"Славянская ЦРБ" МЗ КК (</a:t>
            </a:r>
            <a:r>
              <a:rPr lang="ru-RU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endParaRPr lang="ru-RU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910" indent="-28575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"Темрюкская ЦРБ" МЗ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КК (</a:t>
            </a:r>
            <a:r>
              <a:rPr lang="ru-RU" b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13,1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Нулевое направление на УПК (ЦП - 65% от лиц 2-3 групп здоровья)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95910" indent="-28575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ГБУЗ "ГБ г-к Геленджик" МЗ КК, ГБУЗ "</a:t>
            </a:r>
            <a:r>
              <a:rPr lang="ru-RU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Гулькевичская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ЦРБ" МЗ КК,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ГБУЗ 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"ГП № 8 г. Новороссийска" МЗ КК, ГБУЗ "ГП № 3 г. Сочи" МЗ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ГБУЗ "ГП № 4 г. Сочи" МЗ </a:t>
            </a: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КК.</a:t>
            </a:r>
            <a:endParaRPr lang="ru-RU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spc="-1" dirty="0" smtClean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spc="-1" dirty="0" smtClean="0">
              <a:solidFill>
                <a:srgbClr val="000000"/>
              </a:solidFill>
              <a:latin typeface="Lucida Sans Unicode"/>
            </a:endParaRPr>
          </a:p>
          <a:p>
            <a:pPr marL="365760" indent="-25560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ru-RU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35" name="Заголовок 2"/>
          <p:cNvSpPr txBox="1"/>
          <p:nvPr/>
        </p:nvSpPr>
        <p:spPr>
          <a:xfrm>
            <a:off x="457200" y="116632"/>
            <a:ext cx="8229240" cy="108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64646"/>
                </a:solidFill>
                <a:latin typeface="Times New Roman"/>
              </a:rPr>
              <a:t>Проведение ПМО и ДОГВН по итогам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64646"/>
                </a:solidFill>
                <a:latin typeface="Times New Roman"/>
              </a:rPr>
              <a:t> 4-х месяцев 2023 года (форма 131/о) 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556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1498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отделений медицинской профилактики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пример для работы на местах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ГБУЗ «ГП №7 г. Краснодара» МЗ КК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na.zaharova\Desktop\707db95f-221f-440d-ab61-d35324f7e5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52" y="2009442"/>
            <a:ext cx="1728192" cy="25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.zaharova\Desktop\220e5712-068e-47a8-af4c-70994b8a4a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9266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.zaharova\Desktop\8af94775-67ef-482a-8cad-67bba86fa8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2736304" cy="17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.zaharova\Desktop\c862d388-87c5-46a7-be7d-b863472b5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29" y="4581128"/>
            <a:ext cx="1368150" cy="19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a.zaharova\Desktop\6462f4cd-c898-423e-89b3-1d6c54678bb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4656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na.zaharova\Desktop\603e68aa-04a8-4e35-a52d-c81c6ed812e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7328"/>
            <a:ext cx="1529585" cy="21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8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970784" cy="360040"/>
          </a:xfrm>
        </p:spPr>
        <p:txBody>
          <a:bodyPr/>
          <a:lstStyle/>
          <a:p>
            <a:pPr algn="ctr"/>
            <a:r>
              <a:rPr lang="ru-RU" b="1" strike="noStrike" spc="-1" dirty="0" smtClean="0">
                <a:solidFill>
                  <a:srgbClr val="FF0000"/>
                </a:solidFill>
                <a:latin typeface="Times New Roman"/>
              </a:rPr>
              <a:t>ПМО и диспансеризация - </a:t>
            </a:r>
            <a:r>
              <a:rPr lang="ru-RU" b="1" spc="-1" dirty="0" smtClean="0">
                <a:solidFill>
                  <a:srgbClr val="FF0000"/>
                </a:solidFill>
                <a:latin typeface="Times New Roman"/>
              </a:rPr>
              <a:t>2022. </a:t>
            </a:r>
            <a:r>
              <a:rPr lang="ru-RU" b="0" strike="noStrike" spc="-1" dirty="0" smtClean="0">
                <a:solidFill>
                  <a:srgbClr val="FF0000"/>
                </a:solidFill>
                <a:latin typeface="Lucida Sans Unicode"/>
              </a:rPr>
              <a:t/>
            </a:r>
            <a:br>
              <a:rPr lang="ru-RU" b="0" strike="noStrike" spc="-1" dirty="0" smtClean="0">
                <a:solidFill>
                  <a:srgbClr val="FF0000"/>
                </a:solidFill>
                <a:latin typeface="Lucida Sans Unicode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548680"/>
            <a:ext cx="7776864" cy="504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i="1" spc="-1" dirty="0" smtClean="0">
                <a:solidFill>
                  <a:srgbClr val="000000"/>
                </a:solidFill>
                <a:latin typeface="Times New Roman"/>
              </a:rPr>
              <a:t>Качественные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и количественные показатели в целом по Краснодарскому краю</a:t>
            </a:r>
            <a:r>
              <a:rPr lang="ru-RU" i="1" spc="-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ru-RU" i="1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62877195"/>
              </p:ext>
            </p:extLst>
          </p:nvPr>
        </p:nvGraphicFramePr>
        <p:xfrm>
          <a:off x="251520" y="1124744"/>
          <a:ext cx="48245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1"/>
          <p:cNvSpPr txBox="1">
            <a:spLocks noGrp="1"/>
          </p:cNvSpPr>
          <p:nvPr>
            <p:ph type="subTitle"/>
          </p:nvPr>
        </p:nvSpPr>
        <p:spPr>
          <a:xfrm>
            <a:off x="5076056" y="836712"/>
            <a:ext cx="3888432" cy="511256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500"/>
          </a:bodyPr>
          <a:lstStyle/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Показатель </a:t>
            </a:r>
            <a:r>
              <a:rPr lang="ru-RU" sz="17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направления граждан на второй этап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ДОГВН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уточнения диагноза 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- в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2019 г. - 471 303 чел.,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- в 2021 г. - 377 415 чел.,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- в 2022 г. – 640 827 чел.. 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      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Целевой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</a:rPr>
              <a:t>показатель –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60%.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Завершили </a:t>
            </a:r>
            <a:r>
              <a:rPr lang="ru-RU" sz="17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прохождение второго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этапа ДОГВН (снижение)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ru-RU" sz="1700" spc="-1" dirty="0">
              <a:solidFill>
                <a:srgbClr val="000000"/>
              </a:solidFill>
              <a:latin typeface="Lucida Sans Unicode"/>
            </a:endParaRP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 в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2019 году -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</a:rPr>
              <a:t>88,9%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(419 161 человек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),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  в 2021 году - </a:t>
            </a:r>
            <a:r>
              <a:rPr lang="ru-RU" sz="1700" b="1" spc="-1" dirty="0" smtClean="0">
                <a:solidFill>
                  <a:srgbClr val="000000"/>
                </a:solidFill>
                <a:latin typeface="Times New Roman"/>
              </a:rPr>
              <a:t>84,1% (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317 341 человек),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109800" algn="l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  в</a:t>
            </a:r>
            <a:r>
              <a:rPr lang="ru-RU" sz="1700" strike="noStrike" spc="-1" dirty="0" smtClean="0">
                <a:solidFill>
                  <a:srgbClr val="000000"/>
                </a:solidFill>
                <a:latin typeface="Times New Roman"/>
              </a:rPr>
              <a:t> 2022 году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– 81,5</a:t>
            </a:r>
            <a:r>
              <a:rPr lang="ru-RU" sz="1700" b="1" spc="-1" dirty="0">
                <a:solidFill>
                  <a:srgbClr val="000000"/>
                </a:solidFill>
                <a:latin typeface="Times New Roman"/>
              </a:rPr>
              <a:t>%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(522 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490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человек). </a:t>
            </a:r>
            <a:endParaRPr lang="ru-RU" sz="1700" strike="noStrike" spc="-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Picture 2"/>
          <p:cNvPicPr/>
          <p:nvPr/>
        </p:nvPicPr>
        <p:blipFill>
          <a:blip r:embed="rId3"/>
          <a:stretch/>
        </p:blipFill>
        <p:spPr>
          <a:xfrm>
            <a:off x="0" y="30195"/>
            <a:ext cx="647640" cy="64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888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60648"/>
            <a:ext cx="822924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отделений медицинской профилактики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пример для работы на местах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ГБУЗ «ГБ г. Анапы» МЗ КК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nna.zaharova\Desktop\9698d673-f78d-460a-b5ed-e3e12c0318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8722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.zaharova\Desktop\c5413c29-dc4a-4077-92a1-2cdeb52c3e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808312" cy="14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.zaharova\Desktop\86e23122-8a19-43a9-a091-034d1ca0cb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" y="4149080"/>
            <a:ext cx="25981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a.zaharova\Desktop\2a87d2d6-6bd0-4201-86aa-f034da7044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5922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na.zaharova\Desktop\5dd576a9-cb40-4c73-90a0-64eb34821b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18002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na.zaharova\Desktop\cf33dd78-ef7c-4dab-947a-05569035625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51" y="3870825"/>
            <a:ext cx="17414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62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Объект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Юшкова Наталья Геннадьевна,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8 (861)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226-27-90, доб. 105,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918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15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86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555,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omo-medprof@miackuban.ru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5112568" cy="288032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группам здоровья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 txBox="1">
            <a:spLocks noGrp="1"/>
          </p:cNvSpPr>
          <p:nvPr>
            <p:ph type="subTitle"/>
          </p:nvPr>
        </p:nvSpPr>
        <p:spPr>
          <a:xfrm>
            <a:off x="4427984" y="1412776"/>
            <a:ext cx="4536504" cy="45365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500"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 2022 году доля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граждан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из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числа прошедших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ПМО и ДОГВН: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I </a:t>
            </a:r>
            <a:r>
              <a:rPr lang="ru-RU" sz="17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группа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здоровья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признанных абсолютно здоровыми)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27,3%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(в 2021 г -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30%)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II </a:t>
            </a:r>
            <a:r>
              <a:rPr lang="ru-RU" sz="17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группа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здоровья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(граждане с выявленными факторами риска и с высоким и очень высоким сердечно-сосудистым риском)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22,9%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от числа прошедших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ПМО и ДОГВН, как и в 2021 году,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700" b="0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III группа </a:t>
            </a:r>
            <a:r>
              <a:rPr lang="ru-RU" sz="17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здоровья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 (имеющих хронические заболевания и подлежащих диспансерному наблюдению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) - 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49,8</a:t>
            </a:r>
            <a:r>
              <a:rPr lang="ru-RU" sz="1700" b="1" spc="-1" dirty="0">
                <a:solidFill>
                  <a:srgbClr val="000000"/>
                </a:solidFill>
                <a:latin typeface="Times New Roman"/>
              </a:rPr>
              <a:t>%</a:t>
            </a:r>
            <a:r>
              <a:rPr lang="ru-RU" sz="1700" spc="-1" dirty="0">
                <a:solidFill>
                  <a:srgbClr val="000000"/>
                </a:solidFill>
                <a:latin typeface="Times New Roman"/>
              </a:rPr>
              <a:t> от числа лиц, прошедших ПМО и </a:t>
            </a:r>
            <a:r>
              <a:rPr lang="ru-RU" sz="1700" spc="-1" dirty="0" smtClean="0">
                <a:solidFill>
                  <a:srgbClr val="000000"/>
                </a:solidFill>
                <a:latin typeface="Times New Roman"/>
              </a:rPr>
              <a:t>ДОГВН (</a:t>
            </a:r>
            <a:r>
              <a:rPr lang="ru-RU" sz="1700" b="1" strike="noStrike" spc="-1" dirty="0" smtClean="0">
                <a:solidFill>
                  <a:srgbClr val="000000"/>
                </a:solidFill>
                <a:latin typeface="Times New Roman"/>
              </a:rPr>
              <a:t>47,1%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Times New Roman"/>
              </a:rPr>
              <a:t>2021 году).</a:t>
            </a: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9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0387094"/>
              </p:ext>
            </p:extLst>
          </p:nvPr>
        </p:nvGraphicFramePr>
        <p:xfrm>
          <a:off x="251520" y="1628800"/>
          <a:ext cx="38164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57169" y="192669"/>
            <a:ext cx="386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" dirty="0">
                <a:solidFill>
                  <a:srgbClr val="FF0000"/>
                </a:solidFill>
                <a:latin typeface="Times New Roman"/>
              </a:rPr>
              <a:t>ПМО и диспансеризация - 2022. </a:t>
            </a:r>
            <a:endParaRPr lang="ru-RU" sz="2000" dirty="0"/>
          </a:p>
        </p:txBody>
      </p:sp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107504" y="116632"/>
            <a:ext cx="647640" cy="64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1880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бъект 1"/>
          <p:cNvSpPr txBox="1"/>
          <p:nvPr/>
        </p:nvSpPr>
        <p:spPr>
          <a:xfrm>
            <a:off x="457200" y="1052736"/>
            <a:ext cx="8075240" cy="144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 рамках диспансеризации у граждан были выявлены факторы риска развития неинфекционных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заболеваний: в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2019 году - 2 026 736; в 2020 году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484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251;</a:t>
            </a: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2021 году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в рамках ПМО и диспансеризации -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1 630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189, в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2022 году -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 3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013 111 . </a:t>
            </a:r>
            <a:endParaRPr lang="ru-RU" sz="1600" spc="-1" dirty="0" smtClean="0">
              <a:solidFill>
                <a:srgbClr val="000000"/>
              </a:solidFill>
              <a:latin typeface="Times New Roman"/>
            </a:endParaRPr>
          </a:p>
          <a:p>
            <a:pPr marL="365760" indent="-255600" algn="just"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"/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Отмечено </a:t>
            </a:r>
            <a:r>
              <a:rPr lang="ru-RU" sz="1600" b="1" spc="-1" dirty="0">
                <a:solidFill>
                  <a:srgbClr val="C00000"/>
                </a:solidFill>
                <a:latin typeface="Times New Roman"/>
              </a:rPr>
              <a:t>снижение показателей </a:t>
            </a:r>
            <a:r>
              <a:rPr lang="ru-RU" sz="1600" b="1" spc="-1" dirty="0" err="1">
                <a:solidFill>
                  <a:srgbClr val="C00000"/>
                </a:solidFill>
                <a:latin typeface="Times New Roman"/>
              </a:rPr>
              <a:t>выявляемости</a:t>
            </a:r>
            <a:r>
              <a:rPr lang="ru-RU" sz="1600" b="1" spc="-1" dirty="0">
                <a:solidFill>
                  <a:srgbClr val="C00000"/>
                </a:solidFill>
                <a:latin typeface="Times New Roman"/>
              </a:rPr>
              <a:t> некоторых факторов риска, % </a:t>
            </a:r>
            <a:r>
              <a:rPr lang="ru-RU" sz="1600" b="1" spc="-1" dirty="0" smtClean="0">
                <a:solidFill>
                  <a:srgbClr val="C00000"/>
                </a:solidFill>
                <a:latin typeface="Times New Roman"/>
              </a:rPr>
              <a:t>с 2020 года, некоторое увеличение в 2022 году.</a:t>
            </a:r>
            <a:endParaRPr lang="ru-RU" sz="1600" b="1" spc="-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06" name="Заголовок 2"/>
          <p:cNvSpPr txBox="1"/>
          <p:nvPr/>
        </p:nvSpPr>
        <p:spPr>
          <a:xfrm>
            <a:off x="457200" y="274680"/>
            <a:ext cx="8229240" cy="77805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Выявление факторов риска ХНИЗ в рамках </a:t>
            </a:r>
            <a:r>
              <a:rPr lang="ru-RU" sz="24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ПМО и диспансеризации</a:t>
            </a:r>
            <a:endParaRPr lang="ru-RU" sz="2400" b="0" strike="noStrike" spc="-1" dirty="0">
              <a:solidFill>
                <a:schemeClr val="accent6">
                  <a:lumMod val="75000"/>
                </a:schemeClr>
              </a:solidFill>
              <a:latin typeface="Lucida Sans Unicode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6540610"/>
              </p:ext>
            </p:extLst>
          </p:nvPr>
        </p:nvGraphicFramePr>
        <p:xfrm>
          <a:off x="755576" y="2492896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55892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160" algn="just">
              <a:spcBef>
                <a:spcPts val="400"/>
              </a:spcBef>
              <a:buClr>
                <a:srgbClr val="2DA2BF"/>
              </a:buClr>
              <a:buSzPct val="68000"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C00000"/>
                </a:solidFill>
                <a:latin typeface="Times New Roman"/>
              </a:rPr>
              <a:t>Это может говорить об улучшении знания </a:t>
            </a:r>
            <a:r>
              <a:rPr lang="ru-RU" sz="1600" b="1" spc="-1" dirty="0">
                <a:solidFill>
                  <a:srgbClr val="C00000"/>
                </a:solidFill>
                <a:latin typeface="Times New Roman"/>
              </a:rPr>
              <a:t>критериев факторов риска развития НИЗ, </a:t>
            </a:r>
            <a:r>
              <a:rPr lang="ru-RU" sz="1600" b="1" spc="-1" dirty="0" smtClean="0">
                <a:solidFill>
                  <a:srgbClr val="C00000"/>
                </a:solidFill>
                <a:latin typeface="Times New Roman"/>
              </a:rPr>
              <a:t>а также о корректной интерпретации анкет.</a:t>
            </a:r>
            <a:endParaRPr lang="ru-RU" sz="1600" b="1" spc="-1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4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Объект 1"/>
          <p:cNvSpPr txBox="1"/>
          <p:nvPr/>
        </p:nvSpPr>
        <p:spPr>
          <a:xfrm>
            <a:off x="827640" y="720000"/>
            <a:ext cx="7344360" cy="4176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b="1" u="sng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Некорректная </a:t>
            </a:r>
            <a:r>
              <a:rPr lang="ru-RU" b="1" u="sng" spc="-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выявляемость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факторов </a:t>
            </a:r>
            <a:r>
              <a:rPr lang="ru-RU" b="1" u="sng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риска в 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2021 году</a:t>
            </a:r>
            <a:r>
              <a:rPr lang="ru-RU" b="1" u="sng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. </a:t>
            </a:r>
            <a:endParaRPr lang="ru-RU" spc="-1" dirty="0">
              <a:solidFill>
                <a:schemeClr val="bg2">
                  <a:lumMod val="25000"/>
                </a:schemeClr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 smtClean="0">
              <a:solidFill>
                <a:srgbClr val="000000"/>
              </a:solidFill>
              <a:latin typeface="Times New Roman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году:</a:t>
            </a: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4" name="Заголовок 2"/>
          <p:cNvSpPr txBox="1"/>
          <p:nvPr/>
        </p:nvSpPr>
        <p:spPr>
          <a:xfrm>
            <a:off x="457200" y="4464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ru-RU" sz="2000" b="1" spc="-1" dirty="0">
                <a:latin typeface="Times New Roman"/>
              </a:rPr>
              <a:t>Основные недостатки проведения </a:t>
            </a:r>
            <a:r>
              <a:rPr lang="ru-RU" sz="2000" b="1" spc="-1" dirty="0" smtClean="0">
                <a:latin typeface="Times New Roman"/>
              </a:rPr>
              <a:t>ПМО и диспансеризации</a:t>
            </a:r>
            <a:endParaRPr lang="ru-RU" sz="2000" b="1" spc="-1" dirty="0">
              <a:latin typeface="Lucida Sans Unicode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" name="Таблица 5"/>
          <p:cNvGraphicFramePr/>
          <p:nvPr>
            <p:extLst>
              <p:ext uri="{D42A27DB-BD31-4B8C-83A1-F6EECF244321}">
                <p14:modId xmlns:p14="http://schemas.microsoft.com/office/powerpoint/2010/main" val="2106679916"/>
              </p:ext>
            </p:extLst>
          </p:nvPr>
        </p:nvGraphicFramePr>
        <p:xfrm>
          <a:off x="413628" y="1268760"/>
          <a:ext cx="8262828" cy="5142314"/>
        </p:xfrm>
        <a:graphic>
          <a:graphicData uri="http://schemas.openxmlformats.org/drawingml/2006/table">
            <a:tbl>
              <a:tblPr/>
              <a:tblGrid>
                <a:gridCol w="2142148"/>
                <a:gridCol w="1512168"/>
                <a:gridCol w="1296144"/>
                <a:gridCol w="936104"/>
                <a:gridCol w="1224136"/>
                <a:gridCol w="1152128"/>
              </a:tblGrid>
              <a:tr h="936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организация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человек, прошедших ПМО и ДОГВН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Повышенная масса тела + ожирение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Курение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активность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Нерацион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питание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Выселковская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13377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ГБ г. Геленджик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2076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0,2%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ГБ г. Кропоткина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14580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11,5%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12,4%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12,9%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ГП №8 г. Краснодара</a:t>
                      </a:r>
                      <a:endParaRPr lang="ru-RU" sz="14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6759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ГП №12 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8785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11%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12,4%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ГП №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11648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9,1%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ГП №19 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13774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err="1" smtClean="0">
                          <a:latin typeface="Times New Roman"/>
                        </a:rPr>
                        <a:t>Лабинская</a:t>
                      </a:r>
                      <a:r>
                        <a:rPr lang="ru-RU" sz="1400" b="0" strike="noStrike" spc="-1" dirty="0" smtClean="0">
                          <a:latin typeface="Times New Roman"/>
                        </a:rPr>
                        <a:t> 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23068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7,9%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8,8%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10,2%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Ленинградская 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14983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32%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4,2%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3,3%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26,5%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541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Темрюкская 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29106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10,9%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4,2%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6,9%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9,4%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65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Тимашевская 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17295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10,5%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14,6%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12,3%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13,5%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7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Объект 1"/>
          <p:cNvSpPr txBox="1"/>
          <p:nvPr/>
        </p:nvSpPr>
        <p:spPr>
          <a:xfrm>
            <a:off x="827640" y="720000"/>
            <a:ext cx="7344360" cy="4176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b="1" u="sng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Некорректная </a:t>
            </a:r>
            <a:r>
              <a:rPr lang="ru-RU" b="1" u="sng" spc="-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выявляемость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факторов </a:t>
            </a:r>
            <a:r>
              <a:rPr lang="ru-RU" b="1" u="sng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риска в 2022 </a:t>
            </a:r>
            <a:r>
              <a:rPr lang="ru-RU" b="1" u="sng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году</a:t>
            </a:r>
            <a:r>
              <a:rPr lang="ru-RU" b="1" u="sng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. </a:t>
            </a:r>
            <a:endParaRPr lang="ru-RU" spc="-1" dirty="0">
              <a:solidFill>
                <a:schemeClr val="bg2">
                  <a:lumMod val="25000"/>
                </a:schemeClr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 smtClean="0">
              <a:solidFill>
                <a:srgbClr val="000000"/>
              </a:solidFill>
              <a:latin typeface="Times New Roman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году:</a:t>
            </a: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spcBef>
                <a:spcPts val="400"/>
              </a:spcBef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4" name="Заголовок 2"/>
          <p:cNvSpPr txBox="1"/>
          <p:nvPr/>
        </p:nvSpPr>
        <p:spPr>
          <a:xfrm>
            <a:off x="457200" y="4464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ru-RU" sz="2000" b="1" spc="-1" dirty="0">
                <a:latin typeface="Times New Roman"/>
              </a:rPr>
              <a:t>Основные недостатки проведения </a:t>
            </a:r>
            <a:r>
              <a:rPr lang="ru-RU" sz="2000" b="1" spc="-1" dirty="0" smtClean="0">
                <a:latin typeface="Times New Roman"/>
              </a:rPr>
              <a:t>ПМО и диспансеризации</a:t>
            </a:r>
            <a:endParaRPr lang="ru-RU" sz="2000" b="1" spc="-1" dirty="0">
              <a:latin typeface="Lucida Sans Unicode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" name="Таблица 5"/>
          <p:cNvGraphicFramePr/>
          <p:nvPr>
            <p:extLst>
              <p:ext uri="{D42A27DB-BD31-4B8C-83A1-F6EECF244321}">
                <p14:modId xmlns:p14="http://schemas.microsoft.com/office/powerpoint/2010/main" val="2521269839"/>
              </p:ext>
            </p:extLst>
          </p:nvPr>
        </p:nvGraphicFramePr>
        <p:xfrm>
          <a:off x="395535" y="1196753"/>
          <a:ext cx="8496945" cy="4869809"/>
        </p:xfrm>
        <a:graphic>
          <a:graphicData uri="http://schemas.openxmlformats.org/drawingml/2006/table">
            <a:tbl>
              <a:tblPr/>
              <a:tblGrid>
                <a:gridCol w="2276891"/>
                <a:gridCol w="1480966"/>
                <a:gridCol w="1332868"/>
                <a:gridCol w="962628"/>
                <a:gridCol w="1258820"/>
                <a:gridCol w="1184772"/>
              </a:tblGrid>
              <a:tr h="958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организация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человек, прошедших ПМО и ДОГВН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Повышенная масса тела + ожирение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Курение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активность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Нерацион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питание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Краснодарский край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1808544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31,5%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26,0%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29,3%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29,4%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ГБ г. Геленджик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2991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9,8%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24,1</a:t>
                      </a:r>
                      <a:r>
                        <a:rPr lang="ru-RU" sz="1400" b="1" strike="noStrike" spc="-1" dirty="0" smtClean="0">
                          <a:latin typeface="Times New Roman"/>
                        </a:rPr>
                        <a:t>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11,2%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ГП №8 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13376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16,1%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ГП №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42077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ГП №19 г. Краснодара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20300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21,0%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ГП №6 г. Новороссийска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3684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17,8%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10,5%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7,9%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8,4%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ГП №2 г. Сочи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37981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14,7%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21,6%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8,3%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ГП №3 г. Сочи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15904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4,4%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15,7%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16,5%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396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/>
                        </a:rPr>
                        <a:t>ГБ №4 г. Сочи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8297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4,1%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3,0%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2,6%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549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Темрюкская ЦРБ</a:t>
                      </a:r>
                      <a:endParaRPr lang="ru-RU" sz="14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28008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4,5%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3,3%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6,2%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Times New Roman"/>
                        </a:rPr>
                        <a:t>6,0%</a:t>
                      </a:r>
                      <a:endParaRPr lang="ru-RU" sz="14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3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Объект 1"/>
          <p:cNvSpPr txBox="1"/>
          <p:nvPr/>
        </p:nvSpPr>
        <p:spPr>
          <a:xfrm>
            <a:off x="827640" y="692696"/>
            <a:ext cx="7344360" cy="72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2. Низкая 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первичная </a:t>
            </a:r>
            <a:r>
              <a:rPr lang="ru-RU" sz="1700" b="1" u="sng" strike="noStrike" spc="-1" dirty="0" err="1" smtClean="0">
                <a:solidFill>
                  <a:srgbClr val="000000"/>
                </a:solidFill>
                <a:uFillTx/>
                <a:latin typeface="Times New Roman"/>
              </a:rPr>
              <a:t>выявляемость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17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НИЗ (БСК, ЗНО, сахарный диабет, хронические болезни легких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) в </a:t>
            </a:r>
            <a:r>
              <a:rPr lang="ru-RU" sz="1700" b="1" u="sng" spc="-1" dirty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700" b="1" u="sng" spc="-1" dirty="0" smtClean="0">
                <a:solidFill>
                  <a:srgbClr val="000000"/>
                </a:solidFill>
                <a:latin typeface="Times New Roman"/>
              </a:rPr>
              <a:t>году (</a:t>
            </a:r>
            <a:r>
              <a:rPr lang="ru-RU" sz="1700" b="1" u="sng" spc="-1" dirty="0">
                <a:solidFill>
                  <a:srgbClr val="000000"/>
                </a:solidFill>
                <a:latin typeface="Times New Roman"/>
              </a:rPr>
              <a:t>по табл. 5000 формы №131/о). </a:t>
            </a: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8" name="Заголовок 2"/>
          <p:cNvSpPr txBox="1"/>
          <p:nvPr/>
        </p:nvSpPr>
        <p:spPr>
          <a:xfrm>
            <a:off x="457200" y="4464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464646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Таблица 3"/>
          <p:cNvGraphicFramePr/>
          <p:nvPr>
            <p:extLst>
              <p:ext uri="{D42A27DB-BD31-4B8C-83A1-F6EECF244321}">
                <p14:modId xmlns:p14="http://schemas.microsoft.com/office/powerpoint/2010/main" val="2076599266"/>
              </p:ext>
            </p:extLst>
          </p:nvPr>
        </p:nvGraphicFramePr>
        <p:xfrm>
          <a:off x="611460" y="1556789"/>
          <a:ext cx="7956808" cy="4320482"/>
        </p:xfrm>
        <a:graphic>
          <a:graphicData uri="http://schemas.openxmlformats.org/drawingml/2006/table">
            <a:tbl>
              <a:tblPr/>
              <a:tblGrid>
                <a:gridCol w="2160340"/>
                <a:gridCol w="1440160"/>
                <a:gridCol w="1065100"/>
                <a:gridCol w="1095140"/>
                <a:gridCol w="1081780"/>
                <a:gridCol w="1114288"/>
              </a:tblGrid>
              <a:tr h="959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организация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ЗНО (на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БСК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СД </a:t>
                      </a:r>
                      <a:endParaRPr lang="ru-RU" sz="16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ХОБЛ </a:t>
                      </a:r>
                      <a:endParaRPr lang="ru-RU" sz="16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Краснодарский</a:t>
                      </a:r>
                      <a:r>
                        <a:rPr lang="ru-RU" sz="1600" b="1" strike="noStrike" spc="-1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край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1231491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117,6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5999,0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583,5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116,8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ГП №5 г. Краснодара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10026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29,9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29,9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ГП №12 г. Краснодара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8785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Каневская ЦРБ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15567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655,2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327,6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38,5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Ленинградская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14983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787,6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213,6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Крыловская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7837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102,1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867,7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331,8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Новопокровская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10075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268,0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69,5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69,5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423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Темрюкская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12654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34,4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353,9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48,1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9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Объект 1"/>
          <p:cNvSpPr txBox="1"/>
          <p:nvPr/>
        </p:nvSpPr>
        <p:spPr>
          <a:xfrm>
            <a:off x="827640" y="980280"/>
            <a:ext cx="7344360" cy="64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7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2. Низкая 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первичная </a:t>
            </a:r>
            <a:r>
              <a:rPr lang="ru-RU" sz="1700" b="1" u="sng" strike="noStrike" spc="-1" dirty="0" err="1" smtClean="0">
                <a:solidFill>
                  <a:srgbClr val="000000"/>
                </a:solidFill>
                <a:uFillTx/>
                <a:latin typeface="Times New Roman"/>
              </a:rPr>
              <a:t>выявляемость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ru-RU" sz="17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НИЗ (БСК, ЗНО, сахарный диабет, хронические болезни легких</a:t>
            </a:r>
            <a:r>
              <a:rPr lang="ru-RU" sz="1700" b="1" u="sng" strike="noStrike" spc="-1" dirty="0" smtClean="0">
                <a:solidFill>
                  <a:srgbClr val="000000"/>
                </a:solidFill>
                <a:uFillTx/>
                <a:latin typeface="Times New Roman"/>
              </a:rPr>
              <a:t>) в </a:t>
            </a:r>
            <a:r>
              <a:rPr lang="ru-RU" sz="1700" b="1" u="sng" spc="-1" dirty="0" smtClean="0">
                <a:solidFill>
                  <a:srgbClr val="000000"/>
                </a:solidFill>
                <a:latin typeface="Times New Roman"/>
              </a:rPr>
              <a:t>2022 году (</a:t>
            </a:r>
            <a:r>
              <a:rPr lang="ru-RU" sz="1700" b="1" u="sng" spc="-1" dirty="0">
                <a:solidFill>
                  <a:srgbClr val="000000"/>
                </a:solidFill>
                <a:latin typeface="Times New Roman"/>
              </a:rPr>
              <a:t>по табл. 5000 формы №131/о). </a:t>
            </a:r>
            <a:endParaRPr lang="ru-RU" sz="17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  <a:p>
            <a:pPr marL="1098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18" name="Заголовок 2"/>
          <p:cNvSpPr txBox="1"/>
          <p:nvPr/>
        </p:nvSpPr>
        <p:spPr>
          <a:xfrm>
            <a:off x="457200" y="4464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64646"/>
                </a:solidFill>
                <a:latin typeface="Times New Roman"/>
              </a:rPr>
              <a:t>Основные недостатки проведения </a:t>
            </a:r>
            <a:r>
              <a:rPr lang="ru-RU" sz="2000" b="1" strike="noStrike" spc="-1" dirty="0" smtClean="0">
                <a:solidFill>
                  <a:srgbClr val="464646"/>
                </a:solidFill>
                <a:latin typeface="Times New Roman"/>
              </a:rPr>
              <a:t>ПМО и диспансеризации</a:t>
            </a:r>
            <a:endParaRPr lang="ru-RU" sz="2000" b="0" strike="noStrike" spc="-1" dirty="0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251640" y="260640"/>
            <a:ext cx="719640" cy="71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Таблица 3"/>
          <p:cNvGraphicFramePr/>
          <p:nvPr>
            <p:extLst>
              <p:ext uri="{D42A27DB-BD31-4B8C-83A1-F6EECF244321}">
                <p14:modId xmlns:p14="http://schemas.microsoft.com/office/powerpoint/2010/main" val="3822118868"/>
              </p:ext>
            </p:extLst>
          </p:nvPr>
        </p:nvGraphicFramePr>
        <p:xfrm>
          <a:off x="457200" y="1916832"/>
          <a:ext cx="8172731" cy="3935731"/>
        </p:xfrm>
        <a:graphic>
          <a:graphicData uri="http://schemas.openxmlformats.org/drawingml/2006/table">
            <a:tbl>
              <a:tblPr/>
              <a:tblGrid>
                <a:gridCol w="2736303"/>
                <a:gridCol w="1296144"/>
                <a:gridCol w="1080120"/>
                <a:gridCol w="1008112"/>
                <a:gridCol w="1008112"/>
                <a:gridCol w="1043940"/>
              </a:tblGrid>
              <a:tr h="959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организация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ЗНО (на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БСК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СД </a:t>
                      </a:r>
                      <a:endParaRPr lang="ru-RU" sz="16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ХОБЛ </a:t>
                      </a:r>
                      <a:endParaRPr lang="ru-RU" sz="16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тыс.)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A2BF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Краснодарский</a:t>
                      </a:r>
                      <a:r>
                        <a:rPr lang="ru-RU" sz="1600" b="1" strike="noStrike" spc="-1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край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1808544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133,9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5246,0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380,0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107,4</a:t>
                      </a:r>
                      <a:endParaRPr lang="ru-RU" sz="1600" b="1" strike="noStrike" spc="-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 smtClean="0">
                          <a:latin typeface="Times New Roman"/>
                        </a:rPr>
                        <a:t>Выселковская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21357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32,8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650,8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117,1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ГП г-к Геленджик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31349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25,5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1314,2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89,3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47,8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Мостовская ЦРБ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19866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2431,3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E8"/>
                    </a:solidFill>
                  </a:tcPr>
                </a:tc>
              </a:tr>
              <a:tr h="458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ГП №5 г. Новороссийска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38081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344,0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31,5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ГП №2 г. Сочи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37981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5,3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3"/>
                    </a:solidFill>
                  </a:tcPr>
                </a:tc>
              </a:tr>
              <a:tr h="419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 smtClean="0">
                          <a:latin typeface="Times New Roman"/>
                        </a:rPr>
                        <a:t>Усть-Лабинская</a:t>
                      </a:r>
                      <a:r>
                        <a:rPr lang="ru-RU" sz="1600" b="0" strike="noStrike" spc="-1" dirty="0" smtClean="0">
                          <a:latin typeface="Times New Roman"/>
                        </a:rPr>
                        <a:t> ЦРБ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latin typeface="Times New Roman"/>
                        </a:rPr>
                        <a:t>25628</a:t>
                      </a:r>
                      <a:endParaRPr lang="ru-RU" sz="1600" b="1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5414</TotalTime>
  <Words>3967</Words>
  <Application>Microsoft Office PowerPoint</Application>
  <PresentationFormat>Экран (4:3)</PresentationFormat>
  <Paragraphs>759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SimSun</vt:lpstr>
      <vt:lpstr>Arial</vt:lpstr>
      <vt:lpstr>Calibri</vt:lpstr>
      <vt:lpstr>DejaVu Sans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Office Theme</vt:lpstr>
      <vt:lpstr>Office Theme</vt:lpstr>
      <vt:lpstr>Презентация PowerPoint</vt:lpstr>
      <vt:lpstr>Презентация PowerPoint</vt:lpstr>
      <vt:lpstr>ПМО и диспансеризация - 2022.  </vt:lpstr>
      <vt:lpstr>Распределение по группам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онкоскрининга в 2022 году по данным формы 131/о</vt:lpstr>
      <vt:lpstr>Мероприятия онкоскрининга в 2022 году по данным формы 131/о</vt:lpstr>
      <vt:lpstr>Основные недостатки проведения ПМО и диспансеризации по итогам 2022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муниципальных и корпоративных программ «Укрепление общественного здоровья»  в Краснодарском крае</dc:title>
  <dc:subject/>
  <dc:creator>Вяликова Наталия</dc:creator>
  <dc:description/>
  <cp:lastModifiedBy>Мысышина Марина</cp:lastModifiedBy>
  <cp:revision>415</cp:revision>
  <cp:lastPrinted>2021-04-23T13:39:04Z</cp:lastPrinted>
  <dcterms:created xsi:type="dcterms:W3CDTF">2021-04-21T13:51:22Z</dcterms:created>
  <dcterms:modified xsi:type="dcterms:W3CDTF">2023-05-30T13:01:15Z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